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1" r:id="rId3"/>
    <p:sldId id="282" r:id="rId4"/>
    <p:sldId id="283" r:id="rId5"/>
    <p:sldId id="258" r:id="rId6"/>
    <p:sldId id="259" r:id="rId7"/>
    <p:sldId id="260" r:id="rId8"/>
    <p:sldId id="284" r:id="rId9"/>
    <p:sldId id="262" r:id="rId10"/>
    <p:sldId id="261" r:id="rId11"/>
    <p:sldId id="285" r:id="rId12"/>
    <p:sldId id="267" r:id="rId13"/>
    <p:sldId id="286" r:id="rId14"/>
    <p:sldId id="288" r:id="rId15"/>
    <p:sldId id="289" r:id="rId16"/>
    <p:sldId id="268" r:id="rId17"/>
    <p:sldId id="269" r:id="rId18"/>
    <p:sldId id="270" r:id="rId19"/>
    <p:sldId id="265" r:id="rId20"/>
    <p:sldId id="273" r:id="rId21"/>
    <p:sldId id="274" r:id="rId22"/>
    <p:sldId id="275" r:id="rId23"/>
    <p:sldId id="278" r:id="rId24"/>
    <p:sldId id="276" r:id="rId25"/>
    <p:sldId id="279" r:id="rId26"/>
    <p:sldId id="280" r:id="rId27"/>
  </p:sldIdLst>
  <p:sldSz cx="9144000" cy="6858000" type="screen4x3"/>
  <p:notesSz cx="68580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3669" autoAdjust="0"/>
  </p:normalViewPr>
  <p:slideViewPr>
    <p:cSldViewPr>
      <p:cViewPr>
        <p:scale>
          <a:sx n="80" d="100"/>
          <a:sy n="80" d="100"/>
        </p:scale>
        <p:origin x="-1554" y="-21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C2E1DE4-E896-4A3E-9F2B-AA092CC42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26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7975"/>
            <a:ext cx="1588" cy="1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87850"/>
            <a:ext cx="5856287" cy="412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8867697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  <a:noFill/>
        </p:spPr>
        <p:txBody>
          <a:bodyPr/>
          <a:lstStyle/>
          <a:p>
            <a:fld id="{D2341630-3F7F-4D71-AF7B-AD219E0E0E8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  <a:noFill/>
        </p:spPr>
        <p:txBody>
          <a:bodyPr/>
          <a:lstStyle/>
          <a:p>
            <a:fld id="{27127BC3-5C24-4AC9-A57C-C9F91B763F4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  <a:noFill/>
        </p:spPr>
        <p:txBody>
          <a:bodyPr/>
          <a:lstStyle/>
          <a:p>
            <a:fld id="{C9C22C4C-B86C-4A8C-8387-F9437E0D9C90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  <a:noFill/>
        </p:spPr>
        <p:txBody>
          <a:bodyPr/>
          <a:lstStyle/>
          <a:p>
            <a:fld id="{3330C143-1B6B-4122-906E-3FBD653693A6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  <a:noFill/>
        </p:spPr>
        <p:txBody>
          <a:bodyPr/>
          <a:lstStyle/>
          <a:p>
            <a:fld id="{314952CA-2C1A-49A2-88F1-7C2537F60F8D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  <a:noFill/>
        </p:spPr>
        <p:txBody>
          <a:bodyPr/>
          <a:lstStyle/>
          <a:p>
            <a:fld id="{6C5F2321-CFAD-43E5-A703-F295B144F9E5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  <a:noFill/>
        </p:spPr>
        <p:txBody>
          <a:bodyPr/>
          <a:lstStyle/>
          <a:p>
            <a:fld id="{3A0198F0-632D-41B1-9667-A70304C10369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  <a:ln/>
        </p:spPr>
        <p:txBody>
          <a:bodyPr/>
          <a:lstStyle/>
          <a:p>
            <a:fld id="{39DBE43C-A10F-4FA9-B37D-032BC66C64E5}" type="slidenum">
              <a:rPr lang="en-US"/>
              <a:pPr/>
              <a:t>3</a:t>
            </a:fld>
            <a:endParaRPr lang="en-US"/>
          </a:p>
        </p:txBody>
      </p:sp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15790"/>
            <a:ext cx="5486400" cy="418338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Figure: 10-00-01UN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Title: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A Chemical Equation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Caption: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Nitrogen monoxide and oxygen gas combine to form nitrogen dioxide.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Notes: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This diagram reflects the correct stoichiometry for this balanced chemical equation.  A ratio of 2:1:2 is established.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1FAF8-BC03-4A6E-AAC4-B8D31AC73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0813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341313" indent="-341313" algn="l" defTabSz="457200" rtl="0" eaLnBrk="0" fontAlgn="base" hangingPunct="0">
        <a:spcBef>
          <a:spcPts val="7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spcBef>
          <a:spcPts val="6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spcBef>
          <a:spcPts val="5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fontAlgn="base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fontAlgn="base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fontAlgn="base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fontAlgn="base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8229600" cy="9144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 smtClean="0"/>
              <a:t>Calculations from Chemical Equations 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219200" y="1752600"/>
            <a:ext cx="6400800" cy="533400"/>
          </a:xfrm>
        </p:spPr>
        <p:txBody>
          <a:bodyPr/>
          <a:lstStyle/>
          <a:p>
            <a:pPr marL="0" indent="0" algn="ctr" eaLnBrk="1" hangingPunct="1">
              <a:lnSpc>
                <a:spcPct val="95000"/>
              </a:lnSpc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Chapter 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2514600"/>
            <a:ext cx="594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Outline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 smtClean="0"/>
              <a:t>Stoichiometry using Chemical Equations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Mole Relationships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Limiting Reagent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Percent </a:t>
            </a:r>
            <a:r>
              <a:rPr lang="en-US" dirty="0" smtClean="0"/>
              <a:t>Yield</a:t>
            </a:r>
            <a:endParaRPr lang="en-US" dirty="0" smtClean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Stoichiometry</a:t>
            </a:r>
            <a:endParaRPr lang="en-US" dirty="0"/>
          </a:p>
        </p:txBody>
      </p:sp>
      <p:sp>
        <p:nvSpPr>
          <p:cNvPr id="8193" name="Rectangle 1"/>
          <p:cNvSpPr>
            <a:spLocks noGrp="1" noChangeArrowheads="1"/>
          </p:cNvSpPr>
          <p:nvPr>
            <p:ph idx="1"/>
          </p:nvPr>
        </p:nvSpPr>
        <p:spPr/>
        <p:txBody>
          <a:bodyPr anchor="t"/>
          <a:lstStyle/>
          <a:p>
            <a:pPr marL="341313" indent="-341313" algn="l" eaLnBrk="1" hangingPunct="1">
              <a:lnSpc>
                <a:spcPct val="90000"/>
              </a:lnSpc>
              <a:spcBef>
                <a:spcPts val="6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 smtClean="0">
                <a:cs typeface="Times New Roman" pitchFamily="18" charset="0"/>
              </a:rPr>
              <a:t>Smelling salts contain ammonium carbonate, which can decompose to form ammonia, which acts as a mild heart stimulant.  Ammonium carbonate decomposes by the reaction: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688"/>
              </a:spcBef>
              <a:buSzPct val="87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 smtClean="0">
                <a:cs typeface="Times New Roman" pitchFamily="18" charset="0"/>
              </a:rPr>
              <a:t>(NH</a:t>
            </a:r>
            <a:r>
              <a:rPr lang="en-GB" sz="2800" baseline="-30000" dirty="0" smtClean="0">
                <a:cs typeface="Times New Roman" pitchFamily="18" charset="0"/>
              </a:rPr>
              <a:t>4</a:t>
            </a:r>
            <a:r>
              <a:rPr lang="en-GB" sz="2800" dirty="0" smtClean="0">
                <a:cs typeface="Times New Roman" pitchFamily="18" charset="0"/>
              </a:rPr>
              <a:t>)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CO</a:t>
            </a:r>
            <a:r>
              <a:rPr lang="en-GB" sz="2800" baseline="-30000" dirty="0" smtClean="0">
                <a:cs typeface="Times New Roman" pitchFamily="18" charset="0"/>
              </a:rPr>
              <a:t>3 (s) </a:t>
            </a:r>
            <a:r>
              <a:rPr lang="en-GB" sz="2800" dirty="0" smtClean="0">
                <a:cs typeface="Times New Roman" pitchFamily="18" charset="0"/>
              </a:rPr>
              <a:t> </a:t>
            </a:r>
            <a:r>
              <a:rPr lang="en-GB" sz="2800" dirty="0" smtClean="0">
                <a:latin typeface="Symbol" pitchFamily="18" charset="2"/>
                <a:cs typeface="Times New Roman" pitchFamily="18" charset="0"/>
              </a:rPr>
              <a:t></a:t>
            </a:r>
            <a:r>
              <a:rPr lang="en-GB" sz="2800" dirty="0" smtClean="0">
                <a:cs typeface="Times New Roman" pitchFamily="18" charset="0"/>
              </a:rPr>
              <a:t> 2 NH</a:t>
            </a:r>
            <a:r>
              <a:rPr lang="en-GB" sz="2800" baseline="-30000" dirty="0" smtClean="0">
                <a:cs typeface="Times New Roman" pitchFamily="18" charset="0"/>
              </a:rPr>
              <a:t>3 (g) </a:t>
            </a:r>
            <a:r>
              <a:rPr lang="en-GB" sz="2800" dirty="0" smtClean="0">
                <a:cs typeface="Times New Roman" pitchFamily="18" charset="0"/>
              </a:rPr>
              <a:t>+ CO</a:t>
            </a:r>
            <a:r>
              <a:rPr lang="en-GB" sz="2800" baseline="-30000" dirty="0" smtClean="0">
                <a:cs typeface="Times New Roman" pitchFamily="18" charset="0"/>
              </a:rPr>
              <a:t>2 (g)</a:t>
            </a:r>
            <a:r>
              <a:rPr lang="en-GB" sz="2800" dirty="0" smtClean="0">
                <a:cs typeface="Times New Roman" pitchFamily="18" charset="0"/>
              </a:rPr>
              <a:t> + H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O </a:t>
            </a:r>
            <a:r>
              <a:rPr lang="en-GB" sz="2800" baseline="-25000" dirty="0" smtClean="0">
                <a:cs typeface="Times New Roman" pitchFamily="18" charset="0"/>
              </a:rPr>
              <a:t>(l)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dirty="0" smtClean="0">
              <a:cs typeface="Times New Roman" pitchFamily="18" charset="0"/>
            </a:endParaRPr>
          </a:p>
          <a:p>
            <a:pPr marL="341313" indent="-341313" algn="l" eaLnBrk="1" hangingPunct="1">
              <a:lnSpc>
                <a:spcPct val="90000"/>
              </a:lnSpc>
              <a:spcBef>
                <a:spcPts val="6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 smtClean="0">
                <a:cs typeface="Times New Roman" pitchFamily="18" charset="0"/>
              </a:rPr>
              <a:t>How many grams of NH</a:t>
            </a:r>
            <a:r>
              <a:rPr lang="en-GB" sz="2800" baseline="-30000" dirty="0" smtClean="0">
                <a:cs typeface="Times New Roman" pitchFamily="18" charset="0"/>
              </a:rPr>
              <a:t>3</a:t>
            </a:r>
            <a:r>
              <a:rPr lang="en-GB" sz="2800" dirty="0" smtClean="0">
                <a:cs typeface="Times New Roman" pitchFamily="18" charset="0"/>
              </a:rPr>
              <a:t> will be formed from 0.500 g of (NH</a:t>
            </a:r>
            <a:r>
              <a:rPr lang="en-GB" sz="2800" baseline="-30000" dirty="0" smtClean="0">
                <a:cs typeface="Times New Roman" pitchFamily="18" charset="0"/>
              </a:rPr>
              <a:t>4</a:t>
            </a:r>
            <a:r>
              <a:rPr lang="en-GB" sz="2800" dirty="0" smtClean="0">
                <a:cs typeface="Times New Roman" pitchFamily="18" charset="0"/>
              </a:rPr>
              <a:t>)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CO</a:t>
            </a:r>
            <a:r>
              <a:rPr lang="en-GB" sz="2800" baseline="-30000" dirty="0" smtClean="0">
                <a:cs typeface="Times New Roman" pitchFamily="18" charset="0"/>
              </a:rPr>
              <a:t>3</a:t>
            </a:r>
            <a:r>
              <a:rPr lang="en-GB" sz="2800" dirty="0" smtClean="0">
                <a:cs typeface="Times New Roman" pitchFamily="18" charset="0"/>
              </a:rPr>
              <a:t>?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Percent Yield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2.50 g of cadmium chloride reacts with excess sodium sulfide in aqueous solution to produce 0.97 g of cadmium sulfide, what is the percent yield? Given that the theoretical yield of the precipitate, </a:t>
            </a:r>
            <a:r>
              <a:rPr lang="en-US" dirty="0" err="1" smtClean="0"/>
              <a:t>CdS</a:t>
            </a:r>
            <a:r>
              <a:rPr lang="en-US" dirty="0" smtClean="0"/>
              <a:t>, is 1.97 g.</a:t>
            </a:r>
          </a:p>
          <a:p>
            <a:pPr algn="ctr">
              <a:buNone/>
            </a:pPr>
            <a:r>
              <a:rPr lang="en-US" dirty="0" smtClean="0"/>
              <a:t>CdCl</a:t>
            </a:r>
            <a:r>
              <a:rPr lang="en-US" baseline="-25000" dirty="0" smtClean="0"/>
              <a:t>2 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</a:t>
            </a:r>
            <a:r>
              <a:rPr lang="en-US" dirty="0" smtClean="0"/>
              <a:t>+ Na</a:t>
            </a:r>
            <a:r>
              <a:rPr lang="en-US" baseline="-25000" dirty="0" smtClean="0"/>
              <a:t>2</a:t>
            </a:r>
            <a:r>
              <a:rPr lang="en-US" dirty="0" smtClean="0"/>
              <a:t>S 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</a:t>
            </a:r>
            <a:r>
              <a:rPr lang="en-US" dirty="0" smtClean="0">
                <a:sym typeface="Wingdings" pitchFamily="2" charset="2"/>
              </a:rPr>
              <a:t> 2 </a:t>
            </a:r>
            <a:r>
              <a:rPr lang="en-US" dirty="0" err="1" smtClean="0">
                <a:sym typeface="Wingdings" pitchFamily="2" charset="2"/>
              </a:rPr>
              <a:t>NaCl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aseline="-25000" dirty="0" smtClean="0">
                <a:sym typeface="Wingdings" pitchFamily="2" charset="2"/>
              </a:rPr>
              <a:t>(</a:t>
            </a:r>
            <a:r>
              <a:rPr lang="en-US" baseline="-25000" dirty="0" err="1" smtClean="0">
                <a:sym typeface="Wingdings" pitchFamily="2" charset="2"/>
              </a:rPr>
              <a:t>aq</a:t>
            </a:r>
            <a:r>
              <a:rPr lang="en-US" baseline="-25000" dirty="0" smtClean="0">
                <a:sym typeface="Wingdings" pitchFamily="2" charset="2"/>
              </a:rPr>
              <a:t>) </a:t>
            </a:r>
            <a:r>
              <a:rPr lang="en-US" dirty="0" smtClean="0">
                <a:sym typeface="Wingdings" pitchFamily="2" charset="2"/>
              </a:rPr>
              <a:t>+ </a:t>
            </a:r>
            <a:r>
              <a:rPr lang="en-US" dirty="0" err="1" smtClean="0">
                <a:sym typeface="Wingdings" pitchFamily="2" charset="2"/>
              </a:rPr>
              <a:t>CdS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aseline="-25000" dirty="0" smtClean="0">
                <a:sym typeface="Wingdings" pitchFamily="2" charset="2"/>
              </a:rPr>
              <a:t>(s)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0813" cy="1141413"/>
          </a:xfrm>
        </p:spPr>
        <p:txBody>
          <a:bodyPr/>
          <a:lstStyle/>
          <a:p>
            <a:r>
              <a:rPr lang="en-US" dirty="0" smtClean="0"/>
              <a:t>Example – Percent Yield</a:t>
            </a:r>
            <a:endParaRPr lang="en-US" dirty="0"/>
          </a:p>
        </p:txBody>
      </p:sp>
      <p:sp>
        <p:nvSpPr>
          <p:cNvPr id="14337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0813" cy="5334000"/>
          </a:xfrm>
        </p:spPr>
        <p:txBody>
          <a:bodyPr anchor="t"/>
          <a:lstStyle/>
          <a:p>
            <a:pPr marL="341313" indent="-341313" algn="l" eaLnBrk="1" hangingPunct="1">
              <a:lnSpc>
                <a:spcPct val="90000"/>
              </a:lnSpc>
              <a:spcBef>
                <a:spcPts val="7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000" dirty="0" smtClean="0">
                <a:cs typeface="Times New Roman" pitchFamily="18" charset="0"/>
              </a:rPr>
              <a:t>Copper(I) </a:t>
            </a:r>
            <a:r>
              <a:rPr lang="en-GB" sz="3000" dirty="0" err="1" smtClean="0">
                <a:cs typeface="Times New Roman" pitchFamily="18" charset="0"/>
              </a:rPr>
              <a:t>sulfide</a:t>
            </a:r>
            <a:r>
              <a:rPr lang="en-GB" sz="3000" dirty="0" smtClean="0">
                <a:cs typeface="Times New Roman" pitchFamily="18" charset="0"/>
              </a:rPr>
              <a:t> reacts upon heating in oxygen gas to produce copper metal and </a:t>
            </a:r>
            <a:r>
              <a:rPr lang="en-GB" sz="3000" dirty="0" err="1" smtClean="0">
                <a:cs typeface="Times New Roman" pitchFamily="18" charset="0"/>
              </a:rPr>
              <a:t>sulfur</a:t>
            </a:r>
            <a:r>
              <a:rPr lang="en-GB" sz="3000" dirty="0" smtClean="0">
                <a:cs typeface="Times New Roman" pitchFamily="18" charset="0"/>
              </a:rPr>
              <a:t> dioxide. Write the balanced chemical equation. 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7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000" dirty="0" smtClean="0">
                <a:cs typeface="Times New Roman" pitchFamily="18" charset="0"/>
              </a:rPr>
              <a:t>How many grams of copper can be obtained from 500.0 g of cuprous </a:t>
            </a:r>
            <a:r>
              <a:rPr lang="en-GB" sz="3000" dirty="0" err="1" smtClean="0">
                <a:cs typeface="Times New Roman" pitchFamily="18" charset="0"/>
              </a:rPr>
              <a:t>sulfide</a:t>
            </a:r>
            <a:r>
              <a:rPr lang="en-GB" sz="3000" dirty="0" smtClean="0">
                <a:cs typeface="Times New Roman" pitchFamily="18" charset="0"/>
              </a:rPr>
              <a:t> using this process?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7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000" dirty="0" smtClean="0">
                <a:cs typeface="Times New Roman" pitchFamily="18" charset="0"/>
              </a:rPr>
              <a:t> If 382.6 g of copper were obtained from the reaction above, what would be the percent yield?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6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000" dirty="0" smtClean="0">
                <a:cs typeface="Times New Roman" pitchFamily="18" charset="0"/>
              </a:rPr>
              <a:t>What mass of </a:t>
            </a:r>
            <a:r>
              <a:rPr lang="en-GB" sz="3000" dirty="0" err="1" smtClean="0">
                <a:cs typeface="Times New Roman" pitchFamily="18" charset="0"/>
              </a:rPr>
              <a:t>sulfur</a:t>
            </a:r>
            <a:r>
              <a:rPr lang="en-GB" sz="3000" dirty="0" smtClean="0">
                <a:cs typeface="Times New Roman" pitchFamily="18" charset="0"/>
              </a:rPr>
              <a:t> dioxide would be produced from 500.0 grams of cuprous </a:t>
            </a:r>
            <a:r>
              <a:rPr lang="en-GB" sz="3000" dirty="0" err="1" smtClean="0">
                <a:cs typeface="Times New Roman" pitchFamily="18" charset="0"/>
              </a:rPr>
              <a:t>sulfide</a:t>
            </a:r>
            <a:r>
              <a:rPr lang="en-GB" sz="3000" dirty="0" smtClean="0">
                <a:cs typeface="Times New Roman" pitchFamily="18" charset="0"/>
              </a:rPr>
              <a:t>?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0813" cy="1141413"/>
          </a:xfrm>
        </p:spPr>
        <p:txBody>
          <a:bodyPr/>
          <a:lstStyle/>
          <a:p>
            <a:r>
              <a:rPr lang="en-US" dirty="0" smtClean="0"/>
              <a:t>Limiting Reactant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295400"/>
            <a:ext cx="4495799" cy="4875213"/>
          </a:xfrm>
        </p:spPr>
        <p:txBody>
          <a:bodyPr/>
          <a:lstStyle/>
          <a:p>
            <a:pPr eaLnBrk="1" hangingPunct="1">
              <a:buClr>
                <a:schemeClr val="bg2"/>
              </a:buClr>
              <a:buSzTx/>
            </a:pPr>
            <a:r>
              <a:rPr lang="en-US" dirty="0" smtClean="0"/>
              <a:t>In a table setting, there are 1 fork, 1 knife, and 1 spoon. </a:t>
            </a:r>
          </a:p>
          <a:p>
            <a:pPr eaLnBrk="1" hangingPunct="1">
              <a:buClr>
                <a:schemeClr val="bg2"/>
              </a:buClr>
              <a:buSzTx/>
            </a:pPr>
            <a:r>
              <a:rPr lang="en-US" dirty="0" smtClean="0"/>
              <a:t>How many table settings are possible from 6 forks, 4 spoons, and 7 knives?</a:t>
            </a:r>
          </a:p>
          <a:p>
            <a:pPr eaLnBrk="1" hangingPunct="1">
              <a:buClr>
                <a:schemeClr val="bg2"/>
              </a:buClr>
              <a:buSzTx/>
            </a:pPr>
            <a:r>
              <a:rPr lang="en-US" dirty="0" smtClean="0"/>
              <a:t>What is the limiting item?</a:t>
            </a:r>
          </a:p>
        </p:txBody>
      </p:sp>
      <p:pic>
        <p:nvPicPr>
          <p:cNvPr id="4" name="Picture 7" descr="09_Pg264_UnFig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295400"/>
            <a:ext cx="3646487" cy="2535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Reacting Amounts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"/>
          </p:nvPr>
        </p:nvSpPr>
        <p:spPr>
          <a:xfrm>
            <a:off x="304800" y="1371600"/>
            <a:ext cx="7162800" cy="1219200"/>
          </a:xfrm>
        </p:spPr>
        <p:txBody>
          <a:bodyPr/>
          <a:lstStyle/>
          <a:p>
            <a:r>
              <a:rPr lang="en-US" dirty="0" smtClean="0"/>
              <a:t>Four table settings are possible: </a:t>
            </a:r>
          </a:p>
          <a:p>
            <a:pPr algn="ctr">
              <a:buNone/>
            </a:pPr>
            <a:r>
              <a:rPr lang="en-US" dirty="0" smtClean="0"/>
              <a:t>Fork + Spoon + Knife </a:t>
            </a:r>
            <a:r>
              <a:rPr lang="en-US" dirty="0" smtClean="0">
                <a:sym typeface="Wingdings" pitchFamily="2" charset="2"/>
              </a:rPr>
              <a:t> Setting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0" y="3048000"/>
          <a:ext cx="7162799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624"/>
                <a:gridCol w="1204576"/>
                <a:gridCol w="1371600"/>
                <a:gridCol w="1447800"/>
                <a:gridCol w="1981199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Fork  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Spoon 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Knife </a:t>
                      </a:r>
                      <a:r>
                        <a:rPr lang="en-US" sz="2400" dirty="0" smtClean="0">
                          <a:sym typeface="Wingdings" pitchFamily="2" charset="2"/>
                        </a:rPr>
                        <a:t>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Setting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Initial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Change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+4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Final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1" name="Group 18"/>
          <p:cNvGrpSpPr>
            <a:grpSpLocks/>
          </p:cNvGrpSpPr>
          <p:nvPr/>
        </p:nvGrpSpPr>
        <p:grpSpPr bwMode="auto">
          <a:xfrm>
            <a:off x="7010400" y="914400"/>
            <a:ext cx="2133600" cy="5943600"/>
            <a:chOff x="3984" y="240"/>
            <a:chExt cx="1344" cy="3744"/>
          </a:xfrm>
        </p:grpSpPr>
        <p:pic>
          <p:nvPicPr>
            <p:cNvPr id="12" name="Picture 14" descr="09_Pg264_UnFigur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84" y="240"/>
              <a:ext cx="1344" cy="934"/>
            </a:xfrm>
            <a:prstGeom prst="rect">
              <a:avLst/>
            </a:prstGeom>
            <a:noFill/>
          </p:spPr>
        </p:pic>
        <p:pic>
          <p:nvPicPr>
            <p:cNvPr id="13" name="Picture 15" descr="09_Pg264_UnFigur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84" y="1178"/>
              <a:ext cx="1344" cy="934"/>
            </a:xfrm>
            <a:prstGeom prst="rect">
              <a:avLst/>
            </a:prstGeom>
            <a:noFill/>
          </p:spPr>
        </p:pic>
        <p:pic>
          <p:nvPicPr>
            <p:cNvPr id="14" name="Picture 16" descr="09_Pg264_UnFigur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84" y="2116"/>
              <a:ext cx="1344" cy="934"/>
            </a:xfrm>
            <a:prstGeom prst="rect">
              <a:avLst/>
            </a:prstGeom>
            <a:noFill/>
          </p:spPr>
        </p:pic>
        <p:pic>
          <p:nvPicPr>
            <p:cNvPr id="15" name="Picture 17" descr="09_Pg264_UnFigur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84" y="3050"/>
              <a:ext cx="1344" cy="93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Limiting Reagent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12.8 g of sodium react with 10.2 g of chlorine gas, what mass of sodium chloride can be made?</a:t>
            </a:r>
          </a:p>
          <a:p>
            <a:pPr algn="ctr">
              <a:buNone/>
            </a:pPr>
            <a:r>
              <a:rPr lang="en-US" dirty="0" smtClean="0"/>
              <a:t>2 Na</a:t>
            </a:r>
            <a:r>
              <a:rPr lang="en-US" baseline="-25000" dirty="0" smtClean="0"/>
              <a:t> (s) </a:t>
            </a:r>
            <a:r>
              <a:rPr lang="en-US" dirty="0" smtClean="0"/>
              <a:t>+ Cl</a:t>
            </a:r>
            <a:r>
              <a:rPr lang="en-US" baseline="-25000" dirty="0" smtClean="0"/>
              <a:t>2 (g) </a:t>
            </a:r>
            <a:r>
              <a:rPr lang="en-US" dirty="0" smtClean="0">
                <a:sym typeface="Wingdings" pitchFamily="2" charset="2"/>
              </a:rPr>
              <a:t> 2 </a:t>
            </a:r>
            <a:r>
              <a:rPr lang="en-US" dirty="0" err="1" smtClean="0">
                <a:sym typeface="Wingdings" pitchFamily="2" charset="2"/>
              </a:rPr>
              <a:t>NaCl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aseline="-25000" dirty="0" smtClean="0">
                <a:sym typeface="Wingdings" pitchFamily="2" charset="2"/>
              </a:rPr>
              <a:t>(s)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If 14.95 g of </a:t>
            </a:r>
            <a:r>
              <a:rPr lang="en-US" dirty="0" err="1" smtClean="0">
                <a:sym typeface="Wingdings" pitchFamily="2" charset="2"/>
              </a:rPr>
              <a:t>NaCl</a:t>
            </a:r>
            <a:r>
              <a:rPr lang="en-US" dirty="0" smtClean="0">
                <a:sym typeface="Wingdings" pitchFamily="2" charset="2"/>
              </a:rPr>
              <a:t> is produced, what is the percent yield?</a:t>
            </a:r>
            <a:endParaRPr lang="en-US" baseline="-250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cs typeface="Times New Roman" pitchFamily="18" charset="0"/>
              </a:rPr>
              <a:t>Example - Limiting reactant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10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Chez Ronald is making Big Macs.  The formula for a Big Mac is B</a:t>
            </a:r>
            <a:r>
              <a:rPr lang="en-GB" sz="2800" baseline="-30000" dirty="0" smtClean="0">
                <a:cs typeface="Times New Roman" pitchFamily="18" charset="0"/>
              </a:rPr>
              <a:t>3</a:t>
            </a:r>
            <a:r>
              <a:rPr lang="en-GB" sz="2800" dirty="0" smtClean="0">
                <a:cs typeface="Times New Roman" pitchFamily="18" charset="0"/>
              </a:rPr>
              <a:t>M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, and is made according to the following fast food formula.</a:t>
            </a:r>
          </a:p>
          <a:p>
            <a:pPr eaLnBrk="1" hangingPunct="1"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	2 M  +  3 B  </a:t>
            </a:r>
            <a:r>
              <a:rPr lang="en-GB" sz="2800" dirty="0" smtClean="0">
                <a:latin typeface="Symbol" pitchFamily="18" charset="2"/>
                <a:cs typeface="Times New Roman" pitchFamily="18" charset="0"/>
              </a:rPr>
              <a:t></a:t>
            </a:r>
            <a:r>
              <a:rPr lang="en-GB" sz="2800" dirty="0" smtClean="0">
                <a:cs typeface="Times New Roman" pitchFamily="18" charset="0"/>
              </a:rPr>
              <a:t>  B</a:t>
            </a:r>
            <a:r>
              <a:rPr lang="en-GB" sz="2800" baseline="-30000" dirty="0" smtClean="0">
                <a:cs typeface="Times New Roman" pitchFamily="18" charset="0"/>
              </a:rPr>
              <a:t>3</a:t>
            </a:r>
            <a:r>
              <a:rPr lang="en-GB" sz="2800" dirty="0" smtClean="0">
                <a:cs typeface="Times New Roman" pitchFamily="18" charset="0"/>
              </a:rPr>
              <a:t>M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</a:p>
          <a:p>
            <a:pPr eaLnBrk="1" hangingPunct="1"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If Chez Ronald buys 28 meats and 36 buns how many Big Macs (B</a:t>
            </a:r>
            <a:r>
              <a:rPr lang="en-GB" sz="2800" baseline="-30000" dirty="0" smtClean="0">
                <a:cs typeface="Times New Roman" pitchFamily="18" charset="0"/>
              </a:rPr>
              <a:t>3</a:t>
            </a:r>
            <a:r>
              <a:rPr lang="en-GB" sz="2800" dirty="0" smtClean="0">
                <a:cs typeface="Times New Roman" pitchFamily="18" charset="0"/>
              </a:rPr>
              <a:t>M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) can he make?</a:t>
            </a:r>
          </a:p>
          <a:p>
            <a:pPr eaLnBrk="1" hangingPunct="1"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We only got 11 Big Macs - What is the </a:t>
            </a:r>
            <a:r>
              <a:rPr lang="en-GB" sz="2800" dirty="0" err="1" smtClean="0">
                <a:cs typeface="Times New Roman" pitchFamily="18" charset="0"/>
              </a:rPr>
              <a:t>percent</a:t>
            </a:r>
            <a:r>
              <a:rPr lang="en-GB" sz="2800" dirty="0" smtClean="0">
                <a:cs typeface="Times New Roman" pitchFamily="18" charset="0"/>
              </a:rPr>
              <a:t> yield?</a:t>
            </a:r>
          </a:p>
          <a:p>
            <a:pPr eaLnBrk="1" hangingPunct="1">
              <a:spcBef>
                <a:spcPts val="688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Limiting Reagent </a:t>
            </a:r>
            <a:br>
              <a:rPr lang="en-US" dirty="0" smtClean="0"/>
            </a:br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16385" name="Rectangle 1"/>
          <p:cNvSpPr>
            <a:spLocks noGrp="1" noChangeArrowheads="1"/>
          </p:cNvSpPr>
          <p:nvPr>
            <p:ph idx="1"/>
          </p:nvPr>
        </p:nvSpPr>
        <p:spPr/>
        <p:txBody>
          <a:bodyPr anchor="t"/>
          <a:lstStyle/>
          <a:p>
            <a:pPr marL="341313" indent="-341313" algn="l" eaLnBrk="1" hangingPunct="1">
              <a:lnSpc>
                <a:spcPct val="95000"/>
              </a:lnSpc>
              <a:spcBef>
                <a:spcPts val="7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200" dirty="0" smtClean="0">
                <a:cs typeface="Times New Roman" pitchFamily="18" charset="0"/>
              </a:rPr>
              <a:t>How much potassium chloride is produced from the reaction of 2.00 g potassium and 3.00 g chlorine gas?  Which is the limiting reagent?</a:t>
            </a:r>
          </a:p>
          <a:p>
            <a:pPr marL="341313" indent="-341313" algn="l" eaLnBrk="1" hangingPunct="1">
              <a:spcBef>
                <a:spcPts val="7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200" dirty="0" smtClean="0">
              <a:cs typeface="Times New Roman" pitchFamily="18" charset="0"/>
            </a:endParaRPr>
          </a:p>
          <a:p>
            <a:pPr marL="341313" indent="-341313" algn="l" eaLnBrk="1" hangingPunct="1">
              <a:spcBef>
                <a:spcPts val="7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200" dirty="0" smtClean="0">
                <a:cs typeface="Times New Roman" pitchFamily="18" charset="0"/>
              </a:rPr>
              <a:t>We only recovered 3.66 g </a:t>
            </a:r>
            <a:r>
              <a:rPr lang="en-GB" sz="3200" dirty="0" err="1" smtClean="0">
                <a:cs typeface="Times New Roman" pitchFamily="18" charset="0"/>
              </a:rPr>
              <a:t>KCl</a:t>
            </a:r>
            <a:r>
              <a:rPr lang="en-GB" sz="3200" dirty="0" smtClean="0">
                <a:cs typeface="Times New Roman" pitchFamily="18" charset="0"/>
              </a:rPr>
              <a:t>.  What is the </a:t>
            </a:r>
            <a:r>
              <a:rPr lang="en-GB" sz="3200" dirty="0" err="1" smtClean="0">
                <a:cs typeface="Times New Roman" pitchFamily="18" charset="0"/>
              </a:rPr>
              <a:t>percent</a:t>
            </a:r>
            <a:r>
              <a:rPr lang="en-GB" sz="3200" dirty="0" smtClean="0">
                <a:cs typeface="Times New Roman" pitchFamily="18" charset="0"/>
              </a:rPr>
              <a:t> yield?</a:t>
            </a:r>
          </a:p>
          <a:p>
            <a:pPr marL="341313" indent="-341313" algn="l" eaLnBrk="1" hangingPunct="1">
              <a:spcBef>
                <a:spcPts val="7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2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458200" cy="8382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 smtClean="0">
                <a:cs typeface="Times New Roman" pitchFamily="18" charset="0"/>
              </a:rPr>
              <a:t>Mg</a:t>
            </a:r>
            <a:r>
              <a:rPr lang="en-GB" sz="3200" baseline="-30000" dirty="0" smtClean="0">
                <a:cs typeface="Times New Roman" pitchFamily="18" charset="0"/>
              </a:rPr>
              <a:t>3</a:t>
            </a:r>
            <a:r>
              <a:rPr lang="en-GB" sz="3200" dirty="0" smtClean="0">
                <a:cs typeface="Times New Roman" pitchFamily="18" charset="0"/>
              </a:rPr>
              <a:t>N</a:t>
            </a:r>
            <a:r>
              <a:rPr lang="en-GB" sz="3200" baseline="-30000" dirty="0" smtClean="0">
                <a:cs typeface="Times New Roman" pitchFamily="18" charset="0"/>
              </a:rPr>
              <a:t>2 (s) </a:t>
            </a:r>
            <a:r>
              <a:rPr lang="en-GB" sz="3200" dirty="0" smtClean="0">
                <a:cs typeface="Times New Roman" pitchFamily="18" charset="0"/>
              </a:rPr>
              <a:t>+ 6 H</a:t>
            </a:r>
            <a:r>
              <a:rPr lang="en-GB" sz="3200" baseline="-30000" dirty="0" smtClean="0">
                <a:cs typeface="Times New Roman" pitchFamily="18" charset="0"/>
              </a:rPr>
              <a:t>2</a:t>
            </a:r>
            <a:r>
              <a:rPr lang="en-GB" sz="3200" dirty="0" smtClean="0">
                <a:cs typeface="Times New Roman" pitchFamily="18" charset="0"/>
              </a:rPr>
              <a:t>O </a:t>
            </a:r>
            <a:r>
              <a:rPr lang="en-GB" sz="3200" baseline="-25000" dirty="0" smtClean="0">
                <a:cs typeface="Times New Roman" pitchFamily="18" charset="0"/>
              </a:rPr>
              <a:t>(l) </a:t>
            </a:r>
            <a:r>
              <a:rPr lang="en-GB" sz="3200" dirty="0" smtClean="0">
                <a:latin typeface="Symbol" pitchFamily="18" charset="2"/>
                <a:cs typeface="Times New Roman" pitchFamily="18" charset="0"/>
              </a:rPr>
              <a:t> </a:t>
            </a:r>
            <a:r>
              <a:rPr lang="en-GB" sz="3200" dirty="0" smtClean="0">
                <a:cs typeface="Times New Roman" pitchFamily="18" charset="0"/>
              </a:rPr>
              <a:t>3 Mg(OH)</a:t>
            </a:r>
            <a:r>
              <a:rPr lang="en-GB" sz="3200" baseline="-30000" dirty="0" smtClean="0">
                <a:cs typeface="Times New Roman" pitchFamily="18" charset="0"/>
              </a:rPr>
              <a:t>2 (</a:t>
            </a:r>
            <a:r>
              <a:rPr lang="en-GB" sz="3200" baseline="-30000" dirty="0" err="1" smtClean="0">
                <a:cs typeface="Times New Roman" pitchFamily="18" charset="0"/>
              </a:rPr>
              <a:t>aq</a:t>
            </a:r>
            <a:r>
              <a:rPr lang="en-GB" sz="3200" baseline="-30000" dirty="0" smtClean="0">
                <a:cs typeface="Times New Roman" pitchFamily="18" charset="0"/>
              </a:rPr>
              <a:t>) </a:t>
            </a:r>
            <a:r>
              <a:rPr lang="en-GB" sz="3200" dirty="0" smtClean="0">
                <a:cs typeface="Times New Roman" pitchFamily="18" charset="0"/>
              </a:rPr>
              <a:t>+ 2 NH</a:t>
            </a:r>
            <a:r>
              <a:rPr lang="en-GB" sz="3200" baseline="-30000" dirty="0" smtClean="0">
                <a:cs typeface="Times New Roman" pitchFamily="18" charset="0"/>
              </a:rPr>
              <a:t>3 (g) 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6499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How many moles of Mg(OH)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 would be produced from the reaction of 0.10 mole of Mg</a:t>
            </a:r>
            <a:r>
              <a:rPr lang="en-GB" sz="2800" baseline="-30000" dirty="0" smtClean="0">
                <a:cs typeface="Times New Roman" pitchFamily="18" charset="0"/>
              </a:rPr>
              <a:t>3</a:t>
            </a:r>
            <a:r>
              <a:rPr lang="en-GB" sz="2800" dirty="0" smtClean="0">
                <a:cs typeface="Times New Roman" pitchFamily="18" charset="0"/>
              </a:rPr>
              <a:t>N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How many moles of NH</a:t>
            </a:r>
            <a:r>
              <a:rPr lang="en-GB" sz="2800" baseline="-30000" dirty="0" smtClean="0">
                <a:cs typeface="Times New Roman" pitchFamily="18" charset="0"/>
              </a:rPr>
              <a:t>3</a:t>
            </a:r>
            <a:r>
              <a:rPr lang="en-GB" sz="2800" dirty="0" smtClean="0">
                <a:cs typeface="Times New Roman" pitchFamily="18" charset="0"/>
              </a:rPr>
              <a:t> would be produced from the reaction of 500. g of Mg</a:t>
            </a:r>
            <a:r>
              <a:rPr lang="en-GB" sz="2800" baseline="-30000" dirty="0" smtClean="0">
                <a:cs typeface="Times New Roman" pitchFamily="18" charset="0"/>
              </a:rPr>
              <a:t>3</a:t>
            </a:r>
            <a:r>
              <a:rPr lang="en-GB" sz="2800" dirty="0" smtClean="0">
                <a:cs typeface="Times New Roman" pitchFamily="18" charset="0"/>
              </a:rPr>
              <a:t>N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How many molecules of water would be required to react with 3.64 g of Mg</a:t>
            </a:r>
            <a:r>
              <a:rPr lang="en-GB" sz="2800" baseline="-30000" dirty="0" smtClean="0">
                <a:cs typeface="Times New Roman" pitchFamily="18" charset="0"/>
              </a:rPr>
              <a:t>3</a:t>
            </a:r>
            <a:r>
              <a:rPr lang="en-GB" sz="2800" dirty="0" smtClean="0">
                <a:cs typeface="Times New Roman" pitchFamily="18" charset="0"/>
              </a:rPr>
              <a:t>N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What is the maximum number of grams of Mg(OH)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 that can be produced by the reaction of 10.0 g of Mg</a:t>
            </a:r>
            <a:r>
              <a:rPr lang="en-GB" sz="2800" baseline="-30000" dirty="0" smtClean="0">
                <a:cs typeface="Times New Roman" pitchFamily="18" charset="0"/>
              </a:rPr>
              <a:t>3</a:t>
            </a:r>
            <a:r>
              <a:rPr lang="en-GB" sz="2800" dirty="0" smtClean="0">
                <a:cs typeface="Times New Roman" pitchFamily="18" charset="0"/>
              </a:rPr>
              <a:t>N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 and 14.4 g of H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O?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What is the </a:t>
            </a:r>
            <a:r>
              <a:rPr lang="en-GB" sz="2800" dirty="0" err="1" smtClean="0">
                <a:cs typeface="Times New Roman" pitchFamily="18" charset="0"/>
              </a:rPr>
              <a:t>percent</a:t>
            </a:r>
            <a:r>
              <a:rPr lang="en-GB" sz="2800" dirty="0" smtClean="0">
                <a:cs typeface="Times New Roman" pitchFamily="18" charset="0"/>
              </a:rPr>
              <a:t> yield if 9.4 g of Mg(OH)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 are produced?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How many grams of the excess reagent is left over?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</a:t>
            </a:r>
            <a:br>
              <a:rPr lang="en-US" dirty="0" smtClean="0"/>
            </a:br>
            <a:r>
              <a:rPr lang="en-US" dirty="0" smtClean="0"/>
              <a:t>Thermochemical Stoichiometry</a:t>
            </a:r>
            <a:endParaRPr lang="en-US" dirty="0"/>
          </a:p>
        </p:txBody>
      </p:sp>
      <p:sp>
        <p:nvSpPr>
          <p:cNvPr id="12289" name="Rectangle 1"/>
          <p:cNvSpPr>
            <a:spLocks noGrp="1" noChangeArrowheads="1"/>
          </p:cNvSpPr>
          <p:nvPr>
            <p:ph idx="1"/>
          </p:nvPr>
        </p:nvSpPr>
        <p:spPr/>
        <p:txBody>
          <a:bodyPr anchor="t"/>
          <a:lstStyle/>
          <a:p>
            <a:pPr marL="341313" indent="-341313" algn="l" eaLnBrk="1" hangingPunct="1">
              <a:lnSpc>
                <a:spcPct val="95000"/>
              </a:lnSpc>
              <a:spcBef>
                <a:spcPts val="6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 smtClean="0">
                <a:cs typeface="Times New Roman" pitchFamily="18" charset="0"/>
              </a:rPr>
              <a:t>Consider the combustion of methane (used in our Bunsen burners):</a:t>
            </a:r>
          </a:p>
          <a:p>
            <a:pPr marL="341313" indent="-341313" algn="ctr" eaLnBrk="1" hangingPunct="1">
              <a:spcBef>
                <a:spcPts val="688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 smtClean="0">
                <a:cs typeface="Times New Roman" pitchFamily="18" charset="0"/>
              </a:rPr>
              <a:t>CH</a:t>
            </a:r>
            <a:r>
              <a:rPr lang="en-GB" sz="2800" baseline="-30000" dirty="0" smtClean="0">
                <a:cs typeface="Times New Roman" pitchFamily="18" charset="0"/>
              </a:rPr>
              <a:t>4 (g) </a:t>
            </a:r>
            <a:r>
              <a:rPr lang="en-GB" sz="2800" dirty="0" smtClean="0">
                <a:cs typeface="Times New Roman" pitchFamily="18" charset="0"/>
              </a:rPr>
              <a:t>+ 2 O</a:t>
            </a:r>
            <a:r>
              <a:rPr lang="en-GB" sz="2800" baseline="-30000" dirty="0" smtClean="0">
                <a:cs typeface="Times New Roman" pitchFamily="18" charset="0"/>
              </a:rPr>
              <a:t>2 (g) </a:t>
            </a:r>
            <a:r>
              <a:rPr lang="en-GB" sz="2800" dirty="0" smtClean="0">
                <a:latin typeface="Symbol" pitchFamily="18" charset="2"/>
                <a:cs typeface="Times New Roman" pitchFamily="18" charset="0"/>
              </a:rPr>
              <a:t></a:t>
            </a:r>
            <a:r>
              <a:rPr lang="en-GB" sz="2800" dirty="0" smtClean="0">
                <a:cs typeface="Times New Roman" pitchFamily="18" charset="0"/>
              </a:rPr>
              <a:t> CO</a:t>
            </a:r>
            <a:r>
              <a:rPr lang="en-GB" sz="2800" baseline="-30000" dirty="0" smtClean="0">
                <a:cs typeface="Times New Roman" pitchFamily="18" charset="0"/>
              </a:rPr>
              <a:t>2 (g) </a:t>
            </a:r>
            <a:r>
              <a:rPr lang="en-GB" sz="2800" dirty="0" smtClean="0">
                <a:cs typeface="Times New Roman" pitchFamily="18" charset="0"/>
              </a:rPr>
              <a:t>+ 2 H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O </a:t>
            </a:r>
            <a:r>
              <a:rPr lang="en-GB" sz="2800" baseline="-25000" dirty="0" smtClean="0">
                <a:cs typeface="Times New Roman" pitchFamily="18" charset="0"/>
              </a:rPr>
              <a:t>(l) </a:t>
            </a:r>
            <a:r>
              <a:rPr lang="en-GB" sz="2800" dirty="0" smtClean="0">
                <a:cs typeface="Times New Roman" pitchFamily="18" charset="0"/>
              </a:rPr>
              <a:t>+ 890 kJ</a:t>
            </a:r>
          </a:p>
          <a:p>
            <a:pPr marL="341313" indent="-341313" algn="l" eaLnBrk="1" hangingPunct="1"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dirty="0" smtClean="0">
              <a:cs typeface="Times New Roman" pitchFamily="18" charset="0"/>
            </a:endParaRPr>
          </a:p>
          <a:p>
            <a:pPr marL="341313" indent="-341313" algn="l" eaLnBrk="1" hangingPunct="1">
              <a:spcBef>
                <a:spcPts val="6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 smtClean="0">
                <a:cs typeface="Times New Roman" pitchFamily="18" charset="0"/>
              </a:rPr>
              <a:t>Calculate the amount of heat produced when 2.01 g of methane is burned in excess oxygen.</a:t>
            </a:r>
          </a:p>
          <a:p>
            <a:pPr marL="341313" indent="-341313" algn="l" eaLnBrk="1" hangingPunct="1"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0813" cy="1141413"/>
          </a:xfrm>
        </p:spPr>
        <p:txBody>
          <a:bodyPr/>
          <a:lstStyle/>
          <a:p>
            <a:r>
              <a:rPr lang="en-US" dirty="0" smtClean="0"/>
              <a:t>Law of Conservation of Mass</a:t>
            </a:r>
            <a:endParaRPr lang="en-US" dirty="0"/>
          </a:p>
        </p:txBody>
      </p:sp>
      <p:pic>
        <p:nvPicPr>
          <p:cNvPr id="3" name="Picture 8" descr="09_Pg256_UnFig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144000" cy="363420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" y="4648200"/>
            <a:ext cx="8915400" cy="190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10000"/>
              </a:spcBef>
              <a:buClr>
                <a:srgbClr val="009999"/>
              </a:buClr>
              <a:buSzTx/>
              <a:buFontTx/>
              <a:buChar char="•"/>
            </a:pPr>
            <a:endParaRPr lang="en-US" dirty="0" smtClean="0"/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Clr>
                <a:srgbClr val="009999"/>
              </a:buClr>
              <a:buSzTx/>
              <a:buFontTx/>
              <a:buNone/>
            </a:pPr>
            <a:r>
              <a:rPr lang="en-US" u="sng" dirty="0" smtClean="0"/>
              <a:t>    </a:t>
            </a:r>
            <a:r>
              <a:rPr lang="en-US" b="1" u="sng" dirty="0" smtClean="0"/>
              <a:t>              Reactants			Products     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Clr>
                <a:srgbClr val="009999"/>
              </a:buClr>
              <a:buSzTx/>
              <a:buFontTx/>
              <a:buNone/>
            </a:pPr>
            <a:r>
              <a:rPr lang="en-US" dirty="0" smtClean="0"/>
              <a:t>              2 mol of Ag + 1 mol of S    	            =    1 mol of Ag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Clr>
                <a:srgbClr val="009999"/>
              </a:buClr>
              <a:buSzTx/>
              <a:buFontTx/>
              <a:buNone/>
            </a:pPr>
            <a:r>
              <a:rPr lang="en-US" dirty="0" smtClean="0"/>
              <a:t>(2 </a:t>
            </a:r>
            <a:r>
              <a:rPr lang="en-US" dirty="0" err="1" smtClean="0"/>
              <a:t>mol</a:t>
            </a:r>
            <a:r>
              <a:rPr lang="en-US" dirty="0" smtClean="0"/>
              <a:t>)(107.9 g/</a:t>
            </a:r>
            <a:r>
              <a:rPr lang="en-US" dirty="0" err="1" smtClean="0"/>
              <a:t>mol</a:t>
            </a:r>
            <a:r>
              <a:rPr lang="en-US" dirty="0" smtClean="0"/>
              <a:t>) + (1 </a:t>
            </a:r>
            <a:r>
              <a:rPr lang="en-US" dirty="0" err="1" smtClean="0"/>
              <a:t>mol</a:t>
            </a:r>
            <a:r>
              <a:rPr lang="en-US" dirty="0" smtClean="0"/>
              <a:t>)(32.1 g/</a:t>
            </a:r>
            <a:r>
              <a:rPr lang="en-US" dirty="0" err="1" smtClean="0"/>
              <a:t>mol</a:t>
            </a:r>
            <a:r>
              <a:rPr lang="en-US" dirty="0" smtClean="0"/>
              <a:t>)  	=   (1 </a:t>
            </a:r>
            <a:r>
              <a:rPr lang="en-US" dirty="0" err="1" smtClean="0"/>
              <a:t>mol</a:t>
            </a:r>
            <a:r>
              <a:rPr lang="en-US" dirty="0" smtClean="0"/>
              <a:t>)(247.9 g/</a:t>
            </a:r>
            <a:r>
              <a:rPr lang="en-US" dirty="0" err="1" smtClean="0"/>
              <a:t>mol</a:t>
            </a:r>
            <a:r>
              <a:rPr lang="en-US" dirty="0" smtClean="0"/>
              <a:t>)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Clr>
                <a:srgbClr val="009999"/>
              </a:buClr>
              <a:buSzTx/>
              <a:buFontTx/>
              <a:buNone/>
            </a:pPr>
            <a:r>
              <a:rPr lang="en-US" b="1" dirty="0" smtClean="0"/>
              <a:t>		       </a:t>
            </a:r>
            <a:r>
              <a:rPr lang="en-US" dirty="0" smtClean="0"/>
              <a:t>247.9 g	                         =   247.9 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600200" y="6248400"/>
            <a:ext cx="1295400" cy="457200"/>
          </a:xfrm>
          <a:prstGeom prst="rect">
            <a:avLst/>
          </a:prstGeom>
          <a:noFill/>
        </p:spPr>
        <p:txBody>
          <a:bodyPr/>
          <a:lstStyle/>
          <a:p>
            <a:fld id="{9F37C70A-440D-40EB-AC93-780C5609534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7010400" cy="1527175"/>
          </a:xfrm>
        </p:spPr>
        <p:txBody>
          <a:bodyPr/>
          <a:lstStyle/>
          <a:p>
            <a:pPr eaLnBrk="1" hangingPunct="1"/>
            <a:r>
              <a:rPr lang="en-US" sz="3800" smtClean="0"/>
              <a:t>ATP and Energy</a:t>
            </a:r>
          </a:p>
        </p:txBody>
      </p:sp>
      <p:pic>
        <p:nvPicPr>
          <p:cNvPr id="5126" name="Picture 6" descr="09_Pg273_UnFig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676400"/>
            <a:ext cx="6470650" cy="4340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</p:spPr>
        <p:txBody>
          <a:bodyPr/>
          <a:lstStyle/>
          <a:p>
            <a:fld id="{27AF96D3-1F65-4959-B871-79DBA9346429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14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7010400" cy="1527175"/>
          </a:xfrm>
        </p:spPr>
        <p:txBody>
          <a:bodyPr/>
          <a:lstStyle/>
          <a:p>
            <a:pPr eaLnBrk="1" hangingPunct="1"/>
            <a:r>
              <a:rPr lang="en-US" sz="3800" dirty="0" smtClean="0"/>
              <a:t>How are ATP and Energy related?</a:t>
            </a:r>
          </a:p>
        </p:txBody>
      </p:sp>
      <p:sp>
        <p:nvSpPr>
          <p:cNvPr id="614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888288" cy="41148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rgbClr val="92D050"/>
              </a:buClr>
              <a:buSzPct val="85000"/>
              <a:buFont typeface="Wingdings" charset="2"/>
              <a:buNone/>
            </a:pPr>
            <a:r>
              <a:rPr lang="en-US" sz="2400" dirty="0" smtClean="0"/>
              <a:t>The formation of ATP requires 7.3 kcal/mol (31 kJ/mol) to convert ADP + P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 to ATP</a:t>
            </a:r>
          </a:p>
          <a:p>
            <a:pPr eaLnBrk="1" hangingPunct="1">
              <a:buClr>
                <a:srgbClr val="92D050"/>
              </a:buClr>
              <a:buSzPct val="85000"/>
              <a:buFont typeface="Wingdings" charset="2"/>
              <a:buNone/>
            </a:pPr>
            <a:r>
              <a:rPr lang="en-US" sz="2400" dirty="0" smtClean="0"/>
              <a:t>       ADP + P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+ 7.3 kcal/mol (31 kJ/mol)            ATP</a:t>
            </a:r>
          </a:p>
          <a:p>
            <a:pPr eaLnBrk="1" hangingPunct="1">
              <a:buClr>
                <a:srgbClr val="92D050"/>
              </a:buClr>
              <a:buSzPct val="85000"/>
              <a:buFont typeface="Wingdings" charset="2"/>
              <a:buNone/>
            </a:pPr>
            <a:endParaRPr lang="en-US" sz="2400" dirty="0" smtClean="0"/>
          </a:p>
          <a:p>
            <a:pPr eaLnBrk="1" hangingPunct="1">
              <a:buClr>
                <a:srgbClr val="92D050"/>
              </a:buClr>
              <a:buSzPct val="85000"/>
              <a:buFont typeface="Wingdings" charset="2"/>
              <a:buNone/>
            </a:pPr>
            <a:r>
              <a:rPr lang="en-US" sz="2400" dirty="0" smtClean="0"/>
              <a:t>The breakdown of ATP to ADP releases 7.3 kcal (31 kJ/mol).  </a:t>
            </a:r>
          </a:p>
          <a:p>
            <a:pPr eaLnBrk="1" hangingPunct="1">
              <a:buClr>
                <a:srgbClr val="92D050"/>
              </a:buClr>
              <a:buSzPct val="85000"/>
              <a:buFont typeface="Wingdings" charset="2"/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		</a:t>
            </a:r>
            <a:r>
              <a:rPr lang="en-US" sz="2400" dirty="0" smtClean="0"/>
              <a:t>ATP            ADP + P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+ 7.3 kcal/</a:t>
            </a:r>
            <a:r>
              <a:rPr lang="en-US" sz="2400" dirty="0" err="1" smtClean="0"/>
              <a:t>mol</a:t>
            </a:r>
            <a:r>
              <a:rPr lang="en-US" sz="2400" dirty="0" smtClean="0"/>
              <a:t> (31 kJ/</a:t>
            </a:r>
            <a:r>
              <a:rPr lang="en-US" sz="2400" dirty="0" err="1" smtClean="0"/>
              <a:t>mol</a:t>
            </a:r>
            <a:r>
              <a:rPr lang="en-US" sz="2400" dirty="0" smtClean="0"/>
              <a:t>)</a:t>
            </a:r>
          </a:p>
          <a:p>
            <a:pPr eaLnBrk="1" hangingPunct="1">
              <a:buClr>
                <a:srgbClr val="92D050"/>
              </a:buClr>
              <a:buSzPct val="85000"/>
              <a:buFont typeface="Arial" charset="0"/>
              <a:buChar char="•"/>
            </a:pPr>
            <a:endParaRPr lang="en-US" sz="2400" dirty="0" smtClean="0">
              <a:solidFill>
                <a:schemeClr val="hlink"/>
              </a:solidFill>
            </a:endParaRPr>
          </a:p>
        </p:txBody>
      </p:sp>
      <p:sp>
        <p:nvSpPr>
          <p:cNvPr id="6149" name="Line 12"/>
          <p:cNvSpPr>
            <a:spLocks noChangeShapeType="1"/>
          </p:cNvSpPr>
          <p:nvPr/>
        </p:nvSpPr>
        <p:spPr bwMode="auto">
          <a:xfrm>
            <a:off x="6096000" y="2819400"/>
            <a:ext cx="762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12"/>
          <p:cNvSpPr>
            <a:spLocks noChangeShapeType="1"/>
          </p:cNvSpPr>
          <p:nvPr/>
        </p:nvSpPr>
        <p:spPr bwMode="auto">
          <a:xfrm>
            <a:off x="2133600" y="4191000"/>
            <a:ext cx="762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</p:spPr>
        <p:txBody>
          <a:bodyPr/>
          <a:lstStyle/>
          <a:p>
            <a:fld id="{494F11C9-60A4-4500-9453-EDDC4378D431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3886200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z="2400" b="1" dirty="0" smtClean="0"/>
              <a:t>Metabolism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/>
              <a:t>involves</a:t>
            </a:r>
            <a:r>
              <a:rPr lang="en-US" sz="2400" dirty="0" smtClean="0">
                <a:solidFill>
                  <a:schemeClr val="accent1"/>
                </a:solidFill>
              </a:rPr>
              <a:t>  </a:t>
            </a:r>
          </a:p>
          <a:p>
            <a:pPr eaLnBrk="1" hangingPunct="1">
              <a:buClr>
                <a:srgbClr val="92D050"/>
              </a:buClr>
              <a:buSzPct val="84000"/>
              <a:buFont typeface="Arial" charset="0"/>
              <a:buChar char="•"/>
            </a:pPr>
            <a:r>
              <a:rPr lang="en-US" sz="2400" b="1" dirty="0" smtClean="0"/>
              <a:t>catabolic reactions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smtClean="0"/>
              <a:t>that break down large, complex molecules to provide energy and smaller molecules</a:t>
            </a:r>
          </a:p>
          <a:p>
            <a:pPr eaLnBrk="1" hangingPunct="1">
              <a:buClr>
                <a:srgbClr val="92D050"/>
              </a:buClr>
              <a:buSzPct val="84000"/>
              <a:buFont typeface="Arial" charset="0"/>
              <a:buChar char="•"/>
            </a:pPr>
            <a:r>
              <a:rPr lang="en-US" sz="2400" b="1" dirty="0" smtClean="0"/>
              <a:t>anabolic reactions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smtClean="0"/>
              <a:t>that use ATP energy to build larger molecules</a:t>
            </a:r>
          </a:p>
        </p:txBody>
      </p:sp>
      <p:sp>
        <p:nvSpPr>
          <p:cNvPr id="7172" name="Rectangle 1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1527175"/>
          </a:xfrm>
        </p:spPr>
        <p:txBody>
          <a:bodyPr/>
          <a:lstStyle/>
          <a:p>
            <a:pPr eaLnBrk="1" hangingPunct="1"/>
            <a:r>
              <a:rPr lang="en-US" sz="3800" dirty="0" smtClean="0"/>
              <a:t>What reactions occur during metabolism? </a:t>
            </a:r>
          </a:p>
        </p:txBody>
      </p:sp>
      <p:pic>
        <p:nvPicPr>
          <p:cNvPr id="7175" name="Picture 7" descr="09_Pg274_UnFig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600200"/>
            <a:ext cx="3030538" cy="346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</p:spPr>
        <p:txBody>
          <a:bodyPr/>
          <a:lstStyle/>
          <a:p>
            <a:fld id="{DC9FA7B8-89DE-46E2-8B1F-F79A67B88F50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/>
              <a:t>ATP and Muscle Contraction</a:t>
            </a:r>
          </a:p>
        </p:txBody>
      </p:sp>
      <p:pic>
        <p:nvPicPr>
          <p:cNvPr id="10247" name="Picture 7" descr="09_Pg275_UnFigure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649413"/>
            <a:ext cx="4271963" cy="4675187"/>
          </a:xfrm>
          <a:prstGeom prst="rect">
            <a:avLst/>
          </a:prstGeom>
          <a:noFill/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778375" y="2301875"/>
            <a:ext cx="4137025" cy="3260725"/>
            <a:chOff x="1954" y="1584"/>
            <a:chExt cx="2606" cy="2054"/>
          </a:xfrm>
        </p:grpSpPr>
        <p:pic>
          <p:nvPicPr>
            <p:cNvPr id="10249" name="Picture 9" descr="09_Pg275_UnFigure_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54" y="1584"/>
              <a:ext cx="2606" cy="1725"/>
            </a:xfrm>
            <a:prstGeom prst="rect">
              <a:avLst/>
            </a:prstGeom>
            <a:noFill/>
          </p:spPr>
        </p:pic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1976" y="3312"/>
              <a:ext cx="240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chemeClr val="tx2"/>
                  </a:solidFill>
                </a:rPr>
                <a:t>Muscle contraction uses the energy from the breakdown of ATP.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010400" cy="1527175"/>
          </a:xfrm>
        </p:spPr>
        <p:txBody>
          <a:bodyPr/>
          <a:lstStyle/>
          <a:p>
            <a:pPr eaLnBrk="1" hangingPunct="1"/>
            <a:r>
              <a:rPr lang="en-US" sz="3800" smtClean="0"/>
              <a:t>Energy from ATP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772400" cy="19812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z="2400" smtClean="0"/>
              <a:t>When ATP breaks down, the energy released can be </a:t>
            </a:r>
          </a:p>
          <a:p>
            <a:pPr eaLnBrk="1" hangingPunct="1">
              <a:spcBef>
                <a:spcPct val="0"/>
              </a:spcBef>
              <a:buFont typeface="Wingdings" charset="2"/>
              <a:buNone/>
            </a:pPr>
            <a:r>
              <a:rPr lang="en-US" sz="2400" smtClean="0"/>
              <a:t>used to drive an energy-requiring reaction</a:t>
            </a:r>
            <a:r>
              <a:rPr lang="en-US" smtClean="0"/>
              <a:t>.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</p:spPr>
        <p:txBody>
          <a:bodyPr/>
          <a:lstStyle/>
          <a:p>
            <a:fld id="{A7D15CD5-2B15-446F-98EE-7A8AE7003CA5}" type="slidenum">
              <a:rPr lang="en-US" smtClean="0"/>
              <a:pPr/>
              <a:t>24</a:t>
            </a:fld>
            <a:endParaRPr lang="en-US" smtClean="0"/>
          </a:p>
        </p:txBody>
      </p:sp>
      <p:pic>
        <p:nvPicPr>
          <p:cNvPr id="819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0"/>
            <a:ext cx="822960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</p:spPr>
        <p:txBody>
          <a:bodyPr/>
          <a:lstStyle/>
          <a:p>
            <a:fld id="{EC4BB5AE-D3D0-4C6F-A901-EA9D30447CAD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/>
              <a:t>Learning Check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315200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z="2400" dirty="0" smtClean="0"/>
              <a:t>Match the following:</a:t>
            </a:r>
          </a:p>
          <a:p>
            <a:pPr eaLnBrk="1" hangingPunct="1">
              <a:buFont typeface="Wingdings" charset="2"/>
              <a:buNone/>
            </a:pPr>
            <a:r>
              <a:rPr lang="en-US" sz="2400" dirty="0" smtClean="0"/>
              <a:t>1)  ATP	2)  ADP + P</a:t>
            </a:r>
            <a:r>
              <a:rPr lang="en-US" sz="2400" baseline="-25000" dirty="0" smtClean="0"/>
              <a:t>i</a:t>
            </a:r>
            <a:endParaRPr lang="en-US" sz="2400" dirty="0" smtClean="0"/>
          </a:p>
          <a:p>
            <a:pPr eaLnBrk="1" hangingPunct="1">
              <a:buFont typeface="Wingdings" charset="2"/>
              <a:buNone/>
            </a:pPr>
            <a:endParaRPr lang="en-US" sz="2400" dirty="0" smtClean="0"/>
          </a:p>
          <a:p>
            <a:pPr eaLnBrk="1" hangingPunct="1">
              <a:buFont typeface="Wingdings" charset="2"/>
              <a:buNone/>
            </a:pPr>
            <a:r>
              <a:rPr lang="en-US" sz="2400" dirty="0" smtClean="0"/>
              <a:t>A.  used in anabolic reactions</a:t>
            </a:r>
          </a:p>
          <a:p>
            <a:pPr eaLnBrk="1" hangingPunct="1">
              <a:buFont typeface="Wingdings" charset="2"/>
              <a:buNone/>
            </a:pPr>
            <a:r>
              <a:rPr lang="en-US" sz="2400" dirty="0" smtClean="0"/>
              <a:t>B.  the energy-storage molecule</a:t>
            </a:r>
          </a:p>
          <a:p>
            <a:pPr eaLnBrk="1" hangingPunct="1">
              <a:buFont typeface="Wingdings" charset="2"/>
              <a:buNone/>
            </a:pPr>
            <a:r>
              <a:rPr lang="en-US" sz="2400" dirty="0" smtClean="0"/>
              <a:t>C.  combines with energy-requiring reactions</a:t>
            </a:r>
          </a:p>
          <a:p>
            <a:pPr eaLnBrk="1" hangingPunct="1">
              <a:buFont typeface="Wingdings" charset="2"/>
              <a:buNone/>
            </a:pPr>
            <a:r>
              <a:rPr lang="en-US" sz="2400" dirty="0" smtClean="0"/>
              <a:t>D.  breaks down products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</p:spPr>
        <p:txBody>
          <a:bodyPr/>
          <a:lstStyle/>
          <a:p>
            <a:fld id="{74E8C81A-0B1C-440A-9C77-F0C6242131BD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Solution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72400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z="2400" smtClean="0"/>
              <a:t>Match the following:</a:t>
            </a:r>
          </a:p>
          <a:p>
            <a:pPr eaLnBrk="1" hangingPunct="1">
              <a:buFont typeface="Wingdings" charset="2"/>
              <a:buNone/>
            </a:pPr>
            <a:r>
              <a:rPr lang="en-US" sz="2400" smtClean="0"/>
              <a:t>1)  ATP	2)  ADP + P</a:t>
            </a:r>
            <a:r>
              <a:rPr lang="en-US" sz="2400" baseline="-25000" smtClean="0"/>
              <a:t>i</a:t>
            </a:r>
            <a:endParaRPr lang="en-US" sz="2400" smtClean="0"/>
          </a:p>
          <a:p>
            <a:pPr eaLnBrk="1" hangingPunct="1">
              <a:buFont typeface="Wingdings" charset="2"/>
              <a:buNone/>
            </a:pPr>
            <a:endParaRPr lang="en-US" sz="2400" smtClean="0"/>
          </a:p>
          <a:p>
            <a:pPr eaLnBrk="1" hangingPunct="1">
              <a:buFont typeface="Wingdings" charset="2"/>
              <a:buNone/>
            </a:pPr>
            <a:r>
              <a:rPr lang="en-US" sz="2400" u="sng" smtClean="0"/>
              <a:t> 1 </a:t>
            </a:r>
            <a:r>
              <a:rPr lang="en-US" sz="2400" smtClean="0"/>
              <a:t>  A.  used in anabolic reactions</a:t>
            </a:r>
          </a:p>
          <a:p>
            <a:pPr eaLnBrk="1" hangingPunct="1">
              <a:buFont typeface="Wingdings" charset="2"/>
              <a:buNone/>
            </a:pPr>
            <a:r>
              <a:rPr lang="en-US" sz="2400" u="sng" smtClean="0"/>
              <a:t> 1 </a:t>
            </a:r>
            <a:r>
              <a:rPr lang="en-US" sz="2400" smtClean="0"/>
              <a:t>  B.  the energy-storage molecule</a:t>
            </a:r>
          </a:p>
          <a:p>
            <a:pPr eaLnBrk="1" hangingPunct="1">
              <a:buFont typeface="Wingdings" charset="2"/>
              <a:buNone/>
            </a:pPr>
            <a:r>
              <a:rPr lang="en-US" sz="2400" u="sng" smtClean="0"/>
              <a:t> 1 </a:t>
            </a:r>
            <a:r>
              <a:rPr lang="en-US" sz="2400" smtClean="0"/>
              <a:t>  C.  combines with energy-requiring reactions</a:t>
            </a:r>
          </a:p>
          <a:p>
            <a:pPr eaLnBrk="1" hangingPunct="1">
              <a:buFont typeface="Wingdings" charset="2"/>
              <a:buNone/>
            </a:pPr>
            <a:r>
              <a:rPr lang="en-US" sz="2400" u="sng" smtClean="0"/>
              <a:t> 2 </a:t>
            </a:r>
            <a:r>
              <a:rPr lang="en-US" sz="2400" smtClean="0"/>
              <a:t>  D.  break down products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71600"/>
            <a:ext cx="9029700" cy="3943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28600" y="2743200"/>
            <a:ext cx="8775700" cy="603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 NO 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(g)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+ 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 (g)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→ 2 NO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2 (g)</a:t>
            </a:r>
            <a:endParaRPr kumimoji="0" lang="en-US" sz="32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65C0-11DD-4FDF-A630-82CD4C6AF4AD}" type="slidenum">
              <a:rPr lang="en-US"/>
              <a:pPr/>
              <a:t>4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8438"/>
            <a:ext cx="8229600" cy="842962"/>
          </a:xfrm>
          <a:solidFill>
            <a:srgbClr val="FFCC99">
              <a:alpha val="19000"/>
            </a:srgbClr>
          </a:solidFill>
          <a:ln w="12700">
            <a:solidFill>
              <a:srgbClr val="000000"/>
            </a:solidFill>
          </a:ln>
        </p:spPr>
        <p:txBody>
          <a:bodyPr/>
          <a:lstStyle/>
          <a:p>
            <a:r>
              <a:rPr lang="en-US" b="1" dirty="0">
                <a:solidFill>
                  <a:srgbClr val="004CBC"/>
                </a:solidFill>
                <a:latin typeface="Times New Roman" pitchFamily="18" charset="0"/>
              </a:rPr>
              <a:t>Moles &amp; Equation Coefficients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95400"/>
            <a:ext cx="8775700" cy="603250"/>
          </a:xfrm>
        </p:spPr>
        <p:txBody>
          <a:bodyPr/>
          <a:lstStyle/>
          <a:p>
            <a:pPr algn="ctr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dirty="0">
                <a:latin typeface="Times New Roman" pitchFamily="18" charset="0"/>
              </a:rPr>
              <a:t>2 </a:t>
            </a:r>
            <a:r>
              <a:rPr lang="en-US" dirty="0" smtClean="0">
                <a:latin typeface="Times New Roman" pitchFamily="18" charset="0"/>
              </a:rPr>
              <a:t>NO </a:t>
            </a:r>
            <a:r>
              <a:rPr lang="en-US" baseline="-25000" dirty="0" smtClean="0">
                <a:latin typeface="Times New Roman" pitchFamily="18" charset="0"/>
              </a:rPr>
              <a:t>(</a:t>
            </a:r>
            <a:r>
              <a:rPr lang="en-US" baseline="-25000" dirty="0">
                <a:latin typeface="Times New Roman" pitchFamily="18" charset="0"/>
              </a:rPr>
              <a:t>g) </a:t>
            </a:r>
            <a:r>
              <a:rPr lang="en-US" dirty="0">
                <a:latin typeface="Times New Roman" pitchFamily="18" charset="0"/>
              </a:rPr>
              <a:t>+ </a:t>
            </a:r>
            <a:r>
              <a:rPr lang="en-US" dirty="0" smtClean="0">
                <a:latin typeface="Times New Roman" pitchFamily="18" charset="0"/>
              </a:rPr>
              <a:t>O</a:t>
            </a:r>
            <a:r>
              <a:rPr lang="en-US" baseline="-25000" dirty="0" smtClean="0">
                <a:latin typeface="Times New Roman" pitchFamily="18" charset="0"/>
              </a:rPr>
              <a:t>2 (</a:t>
            </a:r>
            <a:r>
              <a:rPr lang="en-US" baseline="-25000" dirty="0">
                <a:latin typeface="Times New Roman" pitchFamily="18" charset="0"/>
              </a:rPr>
              <a:t>g)  </a:t>
            </a:r>
            <a:r>
              <a:rPr lang="en-US" dirty="0">
                <a:latin typeface="Times New Roman" pitchFamily="18" charset="0"/>
                <a:cs typeface="Arial" charset="0"/>
              </a:rPr>
              <a:t>→ 2 </a:t>
            </a:r>
            <a:r>
              <a:rPr lang="en-US" dirty="0" smtClean="0">
                <a:latin typeface="Times New Roman" pitchFamily="18" charset="0"/>
                <a:cs typeface="Arial" charset="0"/>
              </a:rPr>
              <a:t>NO</a:t>
            </a:r>
            <a:r>
              <a:rPr lang="en-US" baseline="-25000" dirty="0" smtClean="0">
                <a:latin typeface="Times New Roman" pitchFamily="18" charset="0"/>
                <a:cs typeface="Arial" charset="0"/>
              </a:rPr>
              <a:t>2 (g)</a:t>
            </a:r>
            <a:endParaRPr lang="en-US" baseline="-25000" dirty="0">
              <a:latin typeface="Times New Roman" pitchFamily="18" charset="0"/>
            </a:endParaRPr>
          </a:p>
        </p:txBody>
      </p:sp>
      <p:graphicFrame>
        <p:nvGraphicFramePr>
          <p:cNvPr id="241791" name="Group 12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52102557"/>
              </p:ext>
            </p:extLst>
          </p:nvPr>
        </p:nvGraphicFramePr>
        <p:xfrm>
          <a:off x="228600" y="1828800"/>
          <a:ext cx="8915400" cy="4427856"/>
        </p:xfrm>
        <a:graphic>
          <a:graphicData uri="http://schemas.openxmlformats.org/drawingml/2006/table">
            <a:tbl>
              <a:tblPr/>
              <a:tblGrid>
                <a:gridCol w="3200400"/>
                <a:gridCol w="3200400"/>
                <a:gridCol w="2514600"/>
              </a:tblGrid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 (g)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B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(g)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B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(g)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B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molecules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molecule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molecules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2000 molecules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1000 molecules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2000 molecules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12.04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× 10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23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molecules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6.02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× 10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23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molecules</a:t>
                      </a:r>
                      <a:endParaRPr kumimoji="0" lang="en-US" sz="2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12.04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× 10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23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molecules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moles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mole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moles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 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mol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)(30.01 g/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mol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         +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(1 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mol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)(32.00 g/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mol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         =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 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mol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)(46.01 g/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mol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B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92.02 g           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B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92.02 g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B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8382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800" dirty="0" smtClean="0">
                <a:cs typeface="Times New Roman" pitchFamily="18" charset="0"/>
              </a:rPr>
              <a:t>2 Al</a:t>
            </a:r>
            <a:r>
              <a:rPr lang="en-GB" sz="3800" baseline="-25000" dirty="0" smtClean="0">
                <a:cs typeface="Times New Roman" pitchFamily="18" charset="0"/>
              </a:rPr>
              <a:t> (s) </a:t>
            </a:r>
            <a:r>
              <a:rPr lang="en-GB" sz="3800" dirty="0" smtClean="0">
                <a:cs typeface="Times New Roman" pitchFamily="18" charset="0"/>
              </a:rPr>
              <a:t>+ 6 </a:t>
            </a:r>
            <a:r>
              <a:rPr lang="en-GB" sz="3800" dirty="0" err="1" smtClean="0">
                <a:cs typeface="Times New Roman" pitchFamily="18" charset="0"/>
              </a:rPr>
              <a:t>HCl</a:t>
            </a:r>
            <a:r>
              <a:rPr lang="en-GB" sz="3800" dirty="0" smtClean="0">
                <a:cs typeface="Times New Roman" pitchFamily="18" charset="0"/>
              </a:rPr>
              <a:t> </a:t>
            </a:r>
            <a:r>
              <a:rPr lang="en-GB" sz="3800" baseline="-25000" dirty="0" smtClean="0">
                <a:cs typeface="Times New Roman" pitchFamily="18" charset="0"/>
              </a:rPr>
              <a:t>(</a:t>
            </a:r>
            <a:r>
              <a:rPr lang="en-GB" sz="3800" baseline="-25000" dirty="0" err="1" smtClean="0">
                <a:cs typeface="Times New Roman" pitchFamily="18" charset="0"/>
              </a:rPr>
              <a:t>aq</a:t>
            </a:r>
            <a:r>
              <a:rPr lang="en-GB" sz="3800" baseline="-25000" dirty="0" smtClean="0">
                <a:cs typeface="Times New Roman" pitchFamily="18" charset="0"/>
              </a:rPr>
              <a:t>) </a:t>
            </a:r>
            <a:r>
              <a:rPr lang="en-GB" sz="3800" dirty="0" smtClean="0">
                <a:latin typeface="Symbol" pitchFamily="18" charset="2"/>
                <a:cs typeface="Times New Roman" pitchFamily="18" charset="0"/>
              </a:rPr>
              <a:t></a:t>
            </a:r>
            <a:r>
              <a:rPr lang="en-GB" sz="3800" dirty="0" smtClean="0">
                <a:cs typeface="Times New Roman" pitchFamily="18" charset="0"/>
              </a:rPr>
              <a:t> 2 AlCl</a:t>
            </a:r>
            <a:r>
              <a:rPr lang="en-GB" sz="3800" baseline="-30000" dirty="0" smtClean="0">
                <a:cs typeface="Times New Roman" pitchFamily="18" charset="0"/>
              </a:rPr>
              <a:t>3 (</a:t>
            </a:r>
            <a:r>
              <a:rPr lang="en-GB" sz="3800" baseline="-30000" dirty="0" err="1" smtClean="0">
                <a:cs typeface="Times New Roman" pitchFamily="18" charset="0"/>
              </a:rPr>
              <a:t>aq</a:t>
            </a:r>
            <a:r>
              <a:rPr lang="en-GB" sz="3800" baseline="-30000" dirty="0" smtClean="0">
                <a:cs typeface="Times New Roman" pitchFamily="18" charset="0"/>
              </a:rPr>
              <a:t>)</a:t>
            </a:r>
            <a:r>
              <a:rPr lang="en-GB" sz="3800" dirty="0" smtClean="0">
                <a:cs typeface="Times New Roman" pitchFamily="18" charset="0"/>
              </a:rPr>
              <a:t> + 3 H</a:t>
            </a:r>
            <a:r>
              <a:rPr lang="en-GB" sz="3800" baseline="-30000" dirty="0" smtClean="0">
                <a:cs typeface="Times New Roman" pitchFamily="18" charset="0"/>
              </a:rPr>
              <a:t>2 (g)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34413" y="1981200"/>
            <a:ext cx="9144000" cy="43434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ts val="4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cs typeface="Times New Roman" pitchFamily="18" charset="0"/>
              </a:rPr>
              <a:t>2 atom Al + 6 molecule </a:t>
            </a:r>
            <a:r>
              <a:rPr lang="en-GB" sz="2400" dirty="0" err="1" smtClean="0">
                <a:cs typeface="Times New Roman" pitchFamily="18" charset="0"/>
              </a:rPr>
              <a:t>HCl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smtClean="0">
                <a:latin typeface="Symbol" pitchFamily="18" charset="2"/>
                <a:cs typeface="Times New Roman" pitchFamily="18" charset="0"/>
              </a:rPr>
              <a:t></a:t>
            </a:r>
            <a:r>
              <a:rPr lang="en-GB" sz="2400" dirty="0" smtClean="0">
                <a:cs typeface="Times New Roman" pitchFamily="18" charset="0"/>
              </a:rPr>
              <a:t> 2 formula unit AlCl</a:t>
            </a:r>
            <a:r>
              <a:rPr lang="en-GB" sz="2400" baseline="-30000" dirty="0" smtClean="0">
                <a:cs typeface="Times New Roman" pitchFamily="18" charset="0"/>
              </a:rPr>
              <a:t>3</a:t>
            </a:r>
            <a:r>
              <a:rPr lang="en-GB" sz="2400" dirty="0" smtClean="0">
                <a:cs typeface="Times New Roman" pitchFamily="18" charset="0"/>
              </a:rPr>
              <a:t> + 3 molecule H</a:t>
            </a:r>
            <a:r>
              <a:rPr lang="en-GB" sz="2400" baseline="-30000" dirty="0" smtClean="0">
                <a:cs typeface="Times New Roman" pitchFamily="18" charset="0"/>
              </a:rPr>
              <a:t>2</a:t>
            </a:r>
          </a:p>
          <a:p>
            <a:pPr eaLnBrk="1" hangingPunct="1">
              <a:lnSpc>
                <a:spcPct val="95000"/>
              </a:lnSpc>
              <a:spcBef>
                <a:spcPts val="4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cs typeface="Times New Roman" pitchFamily="18" charset="0"/>
              </a:rPr>
              <a:t>2 mol Al + 6 mol </a:t>
            </a:r>
            <a:r>
              <a:rPr lang="en-GB" sz="2400" dirty="0" err="1" smtClean="0">
                <a:cs typeface="Times New Roman" pitchFamily="18" charset="0"/>
              </a:rPr>
              <a:t>HCl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smtClean="0">
                <a:latin typeface="Symbol" pitchFamily="18" charset="2"/>
                <a:cs typeface="Times New Roman" pitchFamily="18" charset="0"/>
              </a:rPr>
              <a:t></a:t>
            </a:r>
            <a:r>
              <a:rPr lang="en-GB" sz="2400" dirty="0" smtClean="0">
                <a:cs typeface="Times New Roman" pitchFamily="18" charset="0"/>
              </a:rPr>
              <a:t> 2 mol AlCl</a:t>
            </a:r>
            <a:r>
              <a:rPr lang="en-GB" sz="2400" baseline="-30000" dirty="0" smtClean="0">
                <a:cs typeface="Times New Roman" pitchFamily="18" charset="0"/>
              </a:rPr>
              <a:t>3</a:t>
            </a:r>
            <a:r>
              <a:rPr lang="en-GB" sz="2400" dirty="0" smtClean="0">
                <a:cs typeface="Times New Roman" pitchFamily="18" charset="0"/>
              </a:rPr>
              <a:t> + 3 mol H</a:t>
            </a:r>
            <a:r>
              <a:rPr lang="en-GB" sz="2400" baseline="-30000" dirty="0" smtClean="0">
                <a:cs typeface="Times New Roman" pitchFamily="18" charset="0"/>
              </a:rPr>
              <a:t>2</a:t>
            </a:r>
          </a:p>
          <a:p>
            <a:pPr eaLnBrk="1" hangingPunct="1">
              <a:lnSpc>
                <a:spcPct val="90000"/>
              </a:lnSpc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4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cs typeface="Times New Roman" pitchFamily="18" charset="0"/>
              </a:rPr>
              <a:t>2(26.98 g) Al + 6(36.46 g) </a:t>
            </a:r>
            <a:r>
              <a:rPr lang="en-GB" sz="2400" dirty="0" err="1" smtClean="0">
                <a:cs typeface="Times New Roman" pitchFamily="18" charset="0"/>
              </a:rPr>
              <a:t>HCl</a:t>
            </a:r>
            <a:r>
              <a:rPr lang="en-GB" sz="2400" dirty="0" smtClean="0">
                <a:cs typeface="Times New Roman" pitchFamily="18" charset="0"/>
              </a:rPr>
              <a:t> </a:t>
            </a:r>
            <a:r>
              <a:rPr lang="en-GB" sz="2400" dirty="0" smtClean="0">
                <a:latin typeface="Symbol" pitchFamily="18" charset="2"/>
                <a:cs typeface="Times New Roman" pitchFamily="18" charset="0"/>
              </a:rPr>
              <a:t></a:t>
            </a:r>
            <a:r>
              <a:rPr lang="en-GB" sz="2400" dirty="0" smtClean="0">
                <a:cs typeface="Times New Roman" pitchFamily="18" charset="0"/>
              </a:rPr>
              <a:t> 2(133.3 g) AlCl</a:t>
            </a:r>
            <a:r>
              <a:rPr lang="en-GB" sz="2400" baseline="-30000" dirty="0" smtClean="0">
                <a:cs typeface="Times New Roman" pitchFamily="18" charset="0"/>
              </a:rPr>
              <a:t>3</a:t>
            </a:r>
            <a:r>
              <a:rPr lang="en-GB" sz="2400" dirty="0" smtClean="0">
                <a:cs typeface="Times New Roman" pitchFamily="18" charset="0"/>
              </a:rPr>
              <a:t> + 3(2.016 g) H</a:t>
            </a:r>
            <a:r>
              <a:rPr lang="en-GB" sz="2400" baseline="-25000" dirty="0" smtClean="0">
                <a:cs typeface="Times New Roman" pitchFamily="18" charset="0"/>
              </a:rPr>
              <a:t>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500" dirty="0" smtClean="0">
                <a:cs typeface="Times New Roman" pitchFamily="18" charset="0"/>
              </a:rPr>
              <a:t>2 Al</a:t>
            </a:r>
            <a:r>
              <a:rPr lang="en-GB" sz="3500" baseline="-25000" dirty="0" smtClean="0">
                <a:cs typeface="Times New Roman" pitchFamily="18" charset="0"/>
              </a:rPr>
              <a:t> (s) </a:t>
            </a:r>
            <a:r>
              <a:rPr lang="en-GB" sz="3500" dirty="0" smtClean="0">
                <a:cs typeface="Times New Roman" pitchFamily="18" charset="0"/>
              </a:rPr>
              <a:t>+ 6 </a:t>
            </a:r>
            <a:r>
              <a:rPr lang="en-GB" sz="3500" dirty="0" err="1" smtClean="0">
                <a:cs typeface="Times New Roman" pitchFamily="18" charset="0"/>
              </a:rPr>
              <a:t>HCl</a:t>
            </a:r>
            <a:r>
              <a:rPr lang="en-GB" sz="3500" dirty="0" smtClean="0">
                <a:cs typeface="Times New Roman" pitchFamily="18" charset="0"/>
              </a:rPr>
              <a:t> </a:t>
            </a:r>
            <a:r>
              <a:rPr lang="en-GB" sz="3500" baseline="-25000" dirty="0" smtClean="0">
                <a:cs typeface="Times New Roman" pitchFamily="18" charset="0"/>
              </a:rPr>
              <a:t>(</a:t>
            </a:r>
            <a:r>
              <a:rPr lang="en-GB" sz="3500" baseline="-25000" dirty="0" err="1" smtClean="0">
                <a:cs typeface="Times New Roman" pitchFamily="18" charset="0"/>
              </a:rPr>
              <a:t>aq</a:t>
            </a:r>
            <a:r>
              <a:rPr lang="en-GB" sz="3500" baseline="-25000" dirty="0" smtClean="0">
                <a:cs typeface="Times New Roman" pitchFamily="18" charset="0"/>
              </a:rPr>
              <a:t>) </a:t>
            </a:r>
            <a:r>
              <a:rPr lang="en-GB" sz="3500" dirty="0" smtClean="0">
                <a:latin typeface="Symbol" pitchFamily="18" charset="2"/>
                <a:cs typeface="Times New Roman" pitchFamily="18" charset="0"/>
              </a:rPr>
              <a:t></a:t>
            </a:r>
            <a:r>
              <a:rPr lang="en-GB" sz="3500" dirty="0" smtClean="0">
                <a:cs typeface="Times New Roman" pitchFamily="18" charset="0"/>
              </a:rPr>
              <a:t> 2 AlCl</a:t>
            </a:r>
            <a:r>
              <a:rPr lang="en-GB" sz="3500" baseline="-30000" dirty="0" smtClean="0">
                <a:cs typeface="Times New Roman" pitchFamily="18" charset="0"/>
              </a:rPr>
              <a:t>3 (</a:t>
            </a:r>
            <a:r>
              <a:rPr lang="en-GB" sz="3500" baseline="-30000" dirty="0" err="1" smtClean="0">
                <a:cs typeface="Times New Roman" pitchFamily="18" charset="0"/>
              </a:rPr>
              <a:t>aq</a:t>
            </a:r>
            <a:r>
              <a:rPr lang="en-GB" sz="3500" baseline="-30000" dirty="0" smtClean="0">
                <a:cs typeface="Times New Roman" pitchFamily="18" charset="0"/>
              </a:rPr>
              <a:t>)</a:t>
            </a:r>
            <a:r>
              <a:rPr lang="en-GB" sz="3500" dirty="0" smtClean="0">
                <a:cs typeface="Times New Roman" pitchFamily="18" charset="0"/>
              </a:rPr>
              <a:t> + 3 H</a:t>
            </a:r>
            <a:r>
              <a:rPr lang="en-GB" sz="3500" baseline="-30000" dirty="0" smtClean="0">
                <a:cs typeface="Times New Roman" pitchFamily="18" charset="0"/>
              </a:rPr>
              <a:t>2 (g)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How many molecules of </a:t>
            </a:r>
            <a:r>
              <a:rPr lang="en-GB" sz="2800" dirty="0" err="1" smtClean="0">
                <a:cs typeface="Times New Roman" pitchFamily="18" charset="0"/>
              </a:rPr>
              <a:t>HCl</a:t>
            </a:r>
            <a:r>
              <a:rPr lang="en-GB" sz="2800" dirty="0" smtClean="0">
                <a:cs typeface="Times New Roman" pitchFamily="18" charset="0"/>
              </a:rPr>
              <a:t> will react with 4 atoms of Al?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How many atoms of Al are required to make  1 formula unit of AlCl</a:t>
            </a:r>
            <a:r>
              <a:rPr lang="en-GB" sz="2800" baseline="-30000" dirty="0" smtClean="0">
                <a:cs typeface="Times New Roman" pitchFamily="18" charset="0"/>
              </a:rPr>
              <a:t>3</a:t>
            </a:r>
            <a:r>
              <a:rPr lang="en-GB" sz="2800" dirty="0" smtClean="0"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How many moles of H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 are made from 3 moles of </a:t>
            </a:r>
            <a:r>
              <a:rPr lang="en-GB" sz="2800" dirty="0" err="1" smtClean="0">
                <a:cs typeface="Times New Roman" pitchFamily="18" charset="0"/>
              </a:rPr>
              <a:t>HCl</a:t>
            </a:r>
            <a:r>
              <a:rPr lang="en-GB" sz="2800" dirty="0" smtClean="0"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If 4 moles of AlCl</a:t>
            </a:r>
            <a:r>
              <a:rPr lang="en-GB" sz="2800" baseline="-30000" dirty="0" smtClean="0">
                <a:cs typeface="Times New Roman" pitchFamily="18" charset="0"/>
              </a:rPr>
              <a:t>3</a:t>
            </a:r>
            <a:r>
              <a:rPr lang="en-GB" sz="2800" dirty="0" smtClean="0">
                <a:cs typeface="Times New Roman" pitchFamily="18" charset="0"/>
              </a:rPr>
              <a:t> are produced, what mass of H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 is also produced?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What mass of </a:t>
            </a:r>
            <a:r>
              <a:rPr lang="en-GB" sz="2800" dirty="0" err="1" smtClean="0">
                <a:cs typeface="Times New Roman" pitchFamily="18" charset="0"/>
              </a:rPr>
              <a:t>HCl</a:t>
            </a:r>
            <a:r>
              <a:rPr lang="en-GB" sz="2800" dirty="0" smtClean="0">
                <a:cs typeface="Times New Roman" pitchFamily="18" charset="0"/>
              </a:rPr>
              <a:t> is required to react with 1 mole of Al?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 smtClean="0">
                <a:cs typeface="Times New Roman" pitchFamily="18" charset="0"/>
              </a:rPr>
              <a:t>CH</a:t>
            </a:r>
            <a:r>
              <a:rPr lang="en-GB" sz="4000" baseline="-30000" dirty="0" smtClean="0">
                <a:cs typeface="Times New Roman" pitchFamily="18" charset="0"/>
              </a:rPr>
              <a:t>4 (g)</a:t>
            </a:r>
            <a:r>
              <a:rPr lang="en-GB" sz="4000" dirty="0" smtClean="0">
                <a:cs typeface="Times New Roman" pitchFamily="18" charset="0"/>
              </a:rPr>
              <a:t> + 2 O</a:t>
            </a:r>
            <a:r>
              <a:rPr lang="en-GB" sz="4000" baseline="-30000" dirty="0" smtClean="0">
                <a:cs typeface="Times New Roman" pitchFamily="18" charset="0"/>
              </a:rPr>
              <a:t>2 (g)</a:t>
            </a:r>
            <a:r>
              <a:rPr lang="en-GB" sz="4000" dirty="0" smtClean="0">
                <a:cs typeface="Times New Roman" pitchFamily="18" charset="0"/>
              </a:rPr>
              <a:t> </a:t>
            </a:r>
            <a:r>
              <a:rPr lang="en-GB" sz="4000" dirty="0" smtClean="0">
                <a:latin typeface="Symbol" pitchFamily="18" charset="2"/>
                <a:cs typeface="Times New Roman" pitchFamily="18" charset="0"/>
              </a:rPr>
              <a:t></a:t>
            </a:r>
            <a:r>
              <a:rPr lang="en-GB" sz="4000" dirty="0" smtClean="0">
                <a:cs typeface="Times New Roman" pitchFamily="18" charset="0"/>
              </a:rPr>
              <a:t> CO</a:t>
            </a:r>
            <a:r>
              <a:rPr lang="en-GB" sz="4000" baseline="-30000" dirty="0" smtClean="0">
                <a:cs typeface="Times New Roman" pitchFamily="18" charset="0"/>
              </a:rPr>
              <a:t>2 (g)</a:t>
            </a:r>
            <a:r>
              <a:rPr lang="en-GB" sz="4000" dirty="0" smtClean="0">
                <a:cs typeface="Times New Roman" pitchFamily="18" charset="0"/>
              </a:rPr>
              <a:t> + 2H</a:t>
            </a:r>
            <a:r>
              <a:rPr lang="en-GB" sz="4000" baseline="-30000" dirty="0" smtClean="0">
                <a:cs typeface="Times New Roman" pitchFamily="18" charset="0"/>
              </a:rPr>
              <a:t>2</a:t>
            </a:r>
            <a:r>
              <a:rPr lang="en-GB" sz="4000" dirty="0" smtClean="0">
                <a:cs typeface="Times New Roman" pitchFamily="18" charset="0"/>
              </a:rPr>
              <a:t>O </a:t>
            </a:r>
            <a:r>
              <a:rPr lang="en-GB" sz="4000" baseline="-25000" dirty="0" smtClean="0">
                <a:cs typeface="Times New Roman" pitchFamily="18" charset="0"/>
              </a:rPr>
              <a:t>(l)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How many moles of oxygen are required to react completely with 25.0 g CH</a:t>
            </a:r>
            <a:r>
              <a:rPr lang="en-GB" sz="2800" baseline="-30000" dirty="0" smtClean="0">
                <a:cs typeface="Times New Roman" pitchFamily="18" charset="0"/>
              </a:rPr>
              <a:t>4</a:t>
            </a:r>
            <a:r>
              <a:rPr lang="en-GB" sz="2800" dirty="0" smtClean="0">
                <a:cs typeface="Times New Roman" pitchFamily="18" charset="0"/>
              </a:rPr>
              <a:t>?</a:t>
            </a:r>
          </a:p>
          <a:p>
            <a:pPr eaLnBrk="1" hangingPunct="1"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What mass of CH</a:t>
            </a:r>
            <a:r>
              <a:rPr lang="en-GB" sz="2800" baseline="-30000" dirty="0" smtClean="0">
                <a:cs typeface="Times New Roman" pitchFamily="18" charset="0"/>
              </a:rPr>
              <a:t>4</a:t>
            </a:r>
            <a:r>
              <a:rPr lang="en-GB" sz="2800" dirty="0" smtClean="0">
                <a:cs typeface="Times New Roman" pitchFamily="18" charset="0"/>
              </a:rPr>
              <a:t>, in grams, is required to react with 62.0 g of O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?</a:t>
            </a:r>
          </a:p>
          <a:p>
            <a:pPr eaLnBrk="1" hangingPunct="1"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Calculate the mass of CO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 that can be produced by burning 3.5 moles of CH</a:t>
            </a:r>
            <a:r>
              <a:rPr lang="en-GB" sz="2800" baseline="-30000" dirty="0" smtClean="0">
                <a:cs typeface="Times New Roman" pitchFamily="18" charset="0"/>
              </a:rPr>
              <a:t>4</a:t>
            </a:r>
            <a:r>
              <a:rPr lang="en-GB" sz="2800" dirty="0" smtClean="0">
                <a:cs typeface="Times New Roman" pitchFamily="18" charset="0"/>
              </a:rPr>
              <a:t> in excess O</a:t>
            </a:r>
            <a:r>
              <a:rPr lang="en-GB" sz="2800" baseline="-30000" dirty="0" smtClean="0">
                <a:cs typeface="Times New Roman" pitchFamily="18" charset="0"/>
              </a:rPr>
              <a:t>2</a:t>
            </a:r>
            <a:r>
              <a:rPr lang="en-GB" sz="2800" dirty="0" smtClean="0"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cs typeface="Times New Roman" pitchFamily="18" charset="0"/>
              </a:rPr>
              <a:t>What mass of CH</a:t>
            </a:r>
            <a:r>
              <a:rPr lang="en-GB" sz="2800" baseline="-30000" dirty="0" smtClean="0">
                <a:cs typeface="Times New Roman" pitchFamily="18" charset="0"/>
              </a:rPr>
              <a:t>4</a:t>
            </a:r>
            <a:r>
              <a:rPr lang="en-GB" sz="2800" dirty="0" smtClean="0">
                <a:cs typeface="Times New Roman" pitchFamily="18" charset="0"/>
              </a:rPr>
              <a:t> produces 3.01 x 10</a:t>
            </a:r>
            <a:r>
              <a:rPr lang="en-GB" sz="2800" baseline="30000" dirty="0" smtClean="0">
                <a:cs typeface="Times New Roman" pitchFamily="18" charset="0"/>
              </a:rPr>
              <a:t>23</a:t>
            </a:r>
            <a:r>
              <a:rPr lang="en-GB" sz="2800" dirty="0" smtClean="0">
                <a:cs typeface="Times New Roman" pitchFamily="18" charset="0"/>
              </a:rPr>
              <a:t> water molecules when burned in excess oxygen?</a:t>
            </a:r>
          </a:p>
          <a:p>
            <a:pPr eaLnBrk="1" hangingPunct="1">
              <a:spcBef>
                <a:spcPts val="688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</a:t>
            </a:r>
            <a:r>
              <a:rPr lang="en-US" dirty="0" err="1" smtClean="0"/>
              <a:t>Stoichiometry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1.00 kg of iron(III) oxide is reacted with excess carbon monoxide gas to yield iron ore and carbon dioxide gas, how many grams of iron metal is produced? Given the unbalanced equation:</a:t>
            </a:r>
          </a:p>
          <a:p>
            <a:pPr algn="ctr">
              <a:buNone/>
            </a:pPr>
            <a:r>
              <a:rPr lang="en-US" dirty="0" smtClean="0"/>
              <a:t>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 (s) </a:t>
            </a:r>
            <a:r>
              <a:rPr lang="en-US" dirty="0" smtClean="0"/>
              <a:t>+ CO</a:t>
            </a:r>
            <a:r>
              <a:rPr lang="en-US" baseline="-25000" dirty="0" smtClean="0"/>
              <a:t> (g) </a:t>
            </a:r>
            <a:r>
              <a:rPr lang="en-US" dirty="0" smtClean="0">
                <a:sym typeface="Wingdings" pitchFamily="2" charset="2"/>
              </a:rPr>
              <a:t> Fe</a:t>
            </a:r>
            <a:r>
              <a:rPr lang="en-US" baseline="-25000" dirty="0" smtClean="0">
                <a:sym typeface="Wingdings" pitchFamily="2" charset="2"/>
              </a:rPr>
              <a:t> (s) </a:t>
            </a:r>
            <a:r>
              <a:rPr lang="en-US" dirty="0" smtClean="0">
                <a:sym typeface="Wingdings" pitchFamily="2" charset="2"/>
              </a:rPr>
              <a:t>+ CO</a:t>
            </a:r>
            <a:r>
              <a:rPr lang="en-US" baseline="-25000" dirty="0" smtClean="0">
                <a:sym typeface="Wingdings" pitchFamily="2" charset="2"/>
              </a:rPr>
              <a:t>2 (g)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Stoichiometry</a:t>
            </a:r>
            <a:endParaRPr lang="en-US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idx="1"/>
          </p:nvPr>
        </p:nvSpPr>
        <p:spPr/>
        <p:txBody>
          <a:bodyPr anchor="t"/>
          <a:lstStyle/>
          <a:p>
            <a:pPr marL="341313" indent="-341313" algn="l" eaLnBrk="1" hangingPunct="1">
              <a:lnSpc>
                <a:spcPct val="90000"/>
              </a:lnSpc>
              <a:spcBef>
                <a:spcPts val="7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200" dirty="0" smtClean="0">
                <a:cs typeface="Times New Roman" pitchFamily="18" charset="0"/>
              </a:rPr>
              <a:t>Calculate the number of moles of calcium chloride needed to react with excess silver nitrate to produce 2.68 g of silver chloride.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7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200" dirty="0" smtClean="0">
              <a:cs typeface="Times New Roman" pitchFamily="18" charset="0"/>
            </a:endParaRPr>
          </a:p>
          <a:p>
            <a:pPr marL="341313" indent="-341313" algn="l" eaLnBrk="1" hangingPunct="1">
              <a:lnSpc>
                <a:spcPct val="90000"/>
              </a:lnSpc>
              <a:spcBef>
                <a:spcPts val="7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200" dirty="0" smtClean="0">
                <a:cs typeface="Times New Roman" pitchFamily="18" charset="0"/>
              </a:rPr>
              <a:t>1</a:t>
            </a:r>
            <a:r>
              <a:rPr lang="en-GB" sz="3200" u="sng" baseline="30000" dirty="0" smtClean="0">
                <a:cs typeface="Times New Roman" pitchFamily="18" charset="0"/>
              </a:rPr>
              <a:t>st</a:t>
            </a:r>
            <a:r>
              <a:rPr lang="en-GB" sz="3200" dirty="0" smtClean="0">
                <a:cs typeface="Times New Roman" pitchFamily="18" charset="0"/>
              </a:rPr>
              <a:t> - write the equation </a:t>
            </a:r>
          </a:p>
          <a:p>
            <a:pPr marL="0" indent="0" algn="l" eaLnBrk="1" hangingPunct="1">
              <a:lnSpc>
                <a:spcPct val="90000"/>
              </a:lnSpc>
              <a:spcBef>
                <a:spcPts val="788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cs typeface="Times New Roman" pitchFamily="18" charset="0"/>
              </a:rPr>
              <a:t>	</a:t>
            </a:r>
            <a:r>
              <a:rPr lang="en-GB" sz="3200" dirty="0" smtClean="0">
                <a:cs typeface="Times New Roman" pitchFamily="18" charset="0"/>
              </a:rPr>
              <a:t>(a double displacement reaction)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7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200" dirty="0" smtClean="0">
                <a:cs typeface="Times New Roman" pitchFamily="18" charset="0"/>
              </a:rPr>
              <a:t>2</a:t>
            </a:r>
            <a:r>
              <a:rPr lang="en-GB" sz="3200" u="sng" baseline="30000" dirty="0" smtClean="0">
                <a:cs typeface="Times New Roman" pitchFamily="18" charset="0"/>
              </a:rPr>
              <a:t>nd</a:t>
            </a:r>
            <a:r>
              <a:rPr lang="en-GB" sz="3200" dirty="0" smtClean="0">
                <a:cs typeface="Times New Roman" pitchFamily="18" charset="0"/>
              </a:rPr>
              <a:t> -do stoichiometry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7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200" dirty="0" smtClean="0">
              <a:latin typeface="DomCasual BT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1242</Words>
  <Application>Microsoft Office PowerPoint</Application>
  <PresentationFormat>On-screen Show (4:3)</PresentationFormat>
  <Paragraphs>184</Paragraphs>
  <Slides>26</Slides>
  <Notes>19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Calculations from Chemical Equations </vt:lpstr>
      <vt:lpstr>Law of Conservation of Mass</vt:lpstr>
      <vt:lpstr>PowerPoint Presentation</vt:lpstr>
      <vt:lpstr>Moles &amp; Equation Coefficients</vt:lpstr>
      <vt:lpstr>2 Al (s) + 6 HCl (aq)  2 AlCl3 (aq) + 3 H2 (g)</vt:lpstr>
      <vt:lpstr>2 Al (s) + 6 HCl (aq)  2 AlCl3 (aq) + 3 H2 (g)</vt:lpstr>
      <vt:lpstr>CH4 (g) + 2 O2 (g)  CO2 (g) + 2H2O (l)</vt:lpstr>
      <vt:lpstr>Example - Stoichiometry</vt:lpstr>
      <vt:lpstr>Example - Stoichiometry</vt:lpstr>
      <vt:lpstr>Example - Stoichiometry</vt:lpstr>
      <vt:lpstr>Example – Percent Yield</vt:lpstr>
      <vt:lpstr>Example – Percent Yield</vt:lpstr>
      <vt:lpstr>Limiting Reactant</vt:lpstr>
      <vt:lpstr>Reacting Amounts </vt:lpstr>
      <vt:lpstr>Example – Limiting Reagent</vt:lpstr>
      <vt:lpstr>Example - Limiting reactant</vt:lpstr>
      <vt:lpstr>Example – Limiting Reagent               </vt:lpstr>
      <vt:lpstr>Mg3N2 (s) + 6 H2O (l)  3 Mg(OH)2 (aq) + 2 NH3 (g) </vt:lpstr>
      <vt:lpstr>Example –  Thermochemical Stoichiometry</vt:lpstr>
      <vt:lpstr>ATP and Energy</vt:lpstr>
      <vt:lpstr>How are ATP and Energy related?</vt:lpstr>
      <vt:lpstr>What reactions occur during metabolism? </vt:lpstr>
      <vt:lpstr>ATP and Muscle Contraction</vt:lpstr>
      <vt:lpstr>Energy from ATP </vt:lpstr>
      <vt:lpstr>Learning Check</vt:lpstr>
      <vt:lpstr>Solution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Calculations from Chemical Equations</dc:title>
  <cp:keywords>Stoichiometry</cp:keywords>
  <cp:lastModifiedBy>Vances</cp:lastModifiedBy>
  <cp:revision>62</cp:revision>
  <dcterms:modified xsi:type="dcterms:W3CDTF">2013-01-09T20:04:56Z</dcterms:modified>
</cp:coreProperties>
</file>